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69" r:id="rId2"/>
    <p:sldId id="270" r:id="rId3"/>
    <p:sldId id="257" r:id="rId4"/>
    <p:sldId id="271" r:id="rId5"/>
    <p:sldId id="261" r:id="rId6"/>
    <p:sldId id="260" r:id="rId7"/>
    <p:sldId id="262" r:id="rId8"/>
    <p:sldId id="263" r:id="rId9"/>
    <p:sldId id="264" r:id="rId10"/>
    <p:sldId id="265" r:id="rId11"/>
    <p:sldId id="266" r:id="rId12"/>
    <p:sldId id="267" r:id="rId13"/>
    <p:sldId id="268" r:id="rId14"/>
    <p:sldId id="25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AD223-C2BC-4E22-A546-4B08869C6C09}" v="5" dt="2023-11-29T15:09:24.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494" autoAdjust="0"/>
  </p:normalViewPr>
  <p:slideViewPr>
    <p:cSldViewPr snapToGrid="0">
      <p:cViewPr varScale="1">
        <p:scale>
          <a:sx n="46" d="100"/>
          <a:sy n="46" d="100"/>
        </p:scale>
        <p:origin x="14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Cordon" userId="3f2244cabd09cb72" providerId="LiveId" clId="{AA9AD223-C2BC-4E22-A546-4B08869C6C09}"/>
    <pc:docChg chg="custSel modSld">
      <pc:chgData name="Charles Cordon" userId="3f2244cabd09cb72" providerId="LiveId" clId="{AA9AD223-C2BC-4E22-A546-4B08869C6C09}" dt="2023-11-29T15:11:27.876" v="222" actId="113"/>
      <pc:docMkLst>
        <pc:docMk/>
      </pc:docMkLst>
      <pc:sldChg chg="modNotesTx">
        <pc:chgData name="Charles Cordon" userId="3f2244cabd09cb72" providerId="LiveId" clId="{AA9AD223-C2BC-4E22-A546-4B08869C6C09}" dt="2023-11-28T23:54:27.640" v="38" actId="120"/>
        <pc:sldMkLst>
          <pc:docMk/>
          <pc:sldMk cId="3837568985" sldId="257"/>
        </pc:sldMkLst>
      </pc:sldChg>
      <pc:sldChg chg="modNotesTx">
        <pc:chgData name="Charles Cordon" userId="3f2244cabd09cb72" providerId="LiveId" clId="{AA9AD223-C2BC-4E22-A546-4B08869C6C09}" dt="2023-11-28T23:50:24.604" v="27" actId="404"/>
        <pc:sldMkLst>
          <pc:docMk/>
          <pc:sldMk cId="569258642" sldId="260"/>
        </pc:sldMkLst>
      </pc:sldChg>
      <pc:sldChg chg="modNotesTx">
        <pc:chgData name="Charles Cordon" userId="3f2244cabd09cb72" providerId="LiveId" clId="{AA9AD223-C2BC-4E22-A546-4B08869C6C09}" dt="2023-11-28T23:50:01.325" v="26" actId="404"/>
        <pc:sldMkLst>
          <pc:docMk/>
          <pc:sldMk cId="3446401782" sldId="261"/>
        </pc:sldMkLst>
      </pc:sldChg>
      <pc:sldChg chg="addSp modSp mod modNotesTx">
        <pc:chgData name="Charles Cordon" userId="3f2244cabd09cb72" providerId="LiveId" clId="{AA9AD223-C2BC-4E22-A546-4B08869C6C09}" dt="2023-11-29T15:11:07.222" v="221" actId="6549"/>
        <pc:sldMkLst>
          <pc:docMk/>
          <pc:sldMk cId="3171186217" sldId="262"/>
        </pc:sldMkLst>
        <pc:spChg chg="add mod">
          <ac:chgData name="Charles Cordon" userId="3f2244cabd09cb72" providerId="LiveId" clId="{AA9AD223-C2BC-4E22-A546-4B08869C6C09}" dt="2023-11-29T15:11:07.222" v="221" actId="6549"/>
          <ac:spMkLst>
            <pc:docMk/>
            <pc:sldMk cId="3171186217" sldId="262"/>
            <ac:spMk id="3" creationId="{D9E8A62A-D247-C72C-3526-64450CADDB5F}"/>
          </ac:spMkLst>
        </pc:spChg>
      </pc:sldChg>
      <pc:sldChg chg="addSp modSp mod modNotesTx">
        <pc:chgData name="Charles Cordon" userId="3f2244cabd09cb72" providerId="LiveId" clId="{AA9AD223-C2BC-4E22-A546-4B08869C6C09}" dt="2023-11-29T15:11:27.876" v="222" actId="113"/>
        <pc:sldMkLst>
          <pc:docMk/>
          <pc:sldMk cId="1577062765" sldId="263"/>
        </pc:sldMkLst>
        <pc:spChg chg="add mod">
          <ac:chgData name="Charles Cordon" userId="3f2244cabd09cb72" providerId="LiveId" clId="{AA9AD223-C2BC-4E22-A546-4B08869C6C09}" dt="2023-11-29T14:59:47.525" v="52" actId="403"/>
          <ac:spMkLst>
            <pc:docMk/>
            <pc:sldMk cId="1577062765" sldId="263"/>
            <ac:spMk id="3" creationId="{92210EC3-425E-5BDF-B695-6285EA649CBE}"/>
          </ac:spMkLst>
        </pc:spChg>
      </pc:sldChg>
      <pc:sldChg chg="modNotesTx">
        <pc:chgData name="Charles Cordon" userId="3f2244cabd09cb72" providerId="LiveId" clId="{AA9AD223-C2BC-4E22-A546-4B08869C6C09}" dt="2023-11-28T23:43:49.934" v="17" actId="6549"/>
        <pc:sldMkLst>
          <pc:docMk/>
          <pc:sldMk cId="992118471" sldId="266"/>
        </pc:sldMkLst>
      </pc:sldChg>
      <pc:sldChg chg="modSp mod modNotesTx">
        <pc:chgData name="Charles Cordon" userId="3f2244cabd09cb72" providerId="LiveId" clId="{AA9AD223-C2BC-4E22-A546-4B08869C6C09}" dt="2023-11-29T14:56:39.342" v="39" actId="14100"/>
        <pc:sldMkLst>
          <pc:docMk/>
          <pc:sldMk cId="3925348719" sldId="269"/>
        </pc:sldMkLst>
        <pc:spChg chg="mod">
          <ac:chgData name="Charles Cordon" userId="3f2244cabd09cb72" providerId="LiveId" clId="{AA9AD223-C2BC-4E22-A546-4B08869C6C09}" dt="2023-11-29T14:56:39.342" v="39" actId="14100"/>
          <ac:spMkLst>
            <pc:docMk/>
            <pc:sldMk cId="3925348719" sldId="269"/>
            <ac:spMk id="4" creationId="{7289EC54-0CC3-B626-1C2B-3B109E3313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7B52F-98C0-420A-ACA2-AAC99508452B}"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0C2B5-E71A-46C2-B3CF-2C996AA4D528}" type="slidenum">
              <a:rPr lang="en-US" smtClean="0"/>
              <a:t>‹#›</a:t>
            </a:fld>
            <a:endParaRPr lang="en-US"/>
          </a:p>
        </p:txBody>
      </p:sp>
    </p:spTree>
    <p:extLst>
      <p:ext uri="{BB962C8B-B14F-4D97-AF65-F5344CB8AC3E}">
        <p14:creationId xmlns:p14="http://schemas.microsoft.com/office/powerpoint/2010/main" val="163940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ladtidingspublishing.com/collections/back-to-the-bible-bttb"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video.wvbs.org/program/back-to-the-bible/?utm_source=brevo&amp;utm_campaign=Online%20Video%20Back%20to%20the%20Bible&amp;utm_medium=email" TargetMode="External"/><Relationship Id="rId4" Type="http://schemas.openxmlformats.org/officeDocument/2006/relationships/hyperlink" Target="https://evangelism.housetohouse.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1 The. 1:3:  “remembering without ceasing your </a:t>
            </a:r>
            <a:r>
              <a:rPr lang="en-US" sz="1100" b="1" i="1" u="sng" dirty="0"/>
              <a:t>work of faith</a:t>
            </a:r>
            <a:r>
              <a:rPr lang="en-US" sz="1100" b="1" dirty="0"/>
              <a:t>, </a:t>
            </a:r>
            <a:r>
              <a:rPr lang="en-US" sz="1100" b="1" i="1" u="sng" dirty="0"/>
              <a:t>labor of love</a:t>
            </a:r>
            <a:r>
              <a:rPr lang="en-US" sz="1100" b="1" dirty="0"/>
              <a:t>, and </a:t>
            </a:r>
            <a:r>
              <a:rPr lang="en-US" sz="1100" b="1" i="1" u="sng" dirty="0"/>
              <a:t>patience of hope </a:t>
            </a:r>
            <a:r>
              <a:rPr lang="en-US" sz="1100" b="1" dirty="0"/>
              <a:t>in our Lord Jesus Christ in the sight of our God and Father,”</a:t>
            </a:r>
          </a:p>
          <a:p>
            <a:endParaRPr lang="en-US" sz="1100" b="1" dirty="0"/>
          </a:p>
          <a:p>
            <a:pPr marL="628650" lvl="1" indent="-171450">
              <a:buFont typeface="Arial" panose="020B0604020202020204" pitchFamily="34" charset="0"/>
              <a:buChar char="•"/>
            </a:pPr>
            <a:r>
              <a:rPr lang="en-US" sz="1100" b="1" dirty="0"/>
              <a:t>Work of Faith</a:t>
            </a:r>
          </a:p>
          <a:p>
            <a:pPr marL="628650" lvl="1" indent="-171450">
              <a:buFont typeface="Arial" panose="020B0604020202020204" pitchFamily="34" charset="0"/>
              <a:buChar char="•"/>
            </a:pPr>
            <a:r>
              <a:rPr lang="en-US" sz="1100" b="1" dirty="0"/>
              <a:t>Labor of Love</a:t>
            </a:r>
          </a:p>
          <a:p>
            <a:pPr marL="628650" lvl="1" indent="-171450">
              <a:buFont typeface="Arial" panose="020B0604020202020204" pitchFamily="34" charset="0"/>
              <a:buChar char="•"/>
            </a:pPr>
            <a:r>
              <a:rPr lang="en-US" sz="1100" b="1" dirty="0"/>
              <a:t>Patience (Steadfastness of Hope)</a:t>
            </a:r>
          </a:p>
          <a:p>
            <a:endParaRPr lang="en-US" dirty="0"/>
          </a:p>
          <a:p>
            <a:r>
              <a:rPr lang="en-US" sz="1050" dirty="0"/>
              <a:t>We returned to the Eastern District of Uganda, Mount Elgon region for our second mission trip encompassing three weeks in November 2023.</a:t>
            </a:r>
          </a:p>
          <a:p>
            <a:endParaRPr lang="en-US" sz="1050" dirty="0"/>
          </a:p>
          <a:p>
            <a:pPr marL="171450" indent="-171450">
              <a:buFont typeface="Arial" panose="020B0604020202020204" pitchFamily="34" charset="0"/>
              <a:buChar char="•"/>
            </a:pPr>
            <a:r>
              <a:rPr lang="en-US" sz="1050" dirty="0"/>
              <a:t>This was our 4</a:t>
            </a:r>
            <a:r>
              <a:rPr lang="en-US" sz="1050" baseline="30000" dirty="0"/>
              <a:t>th</a:t>
            </a:r>
            <a:r>
              <a:rPr lang="en-US" sz="1050" dirty="0"/>
              <a:t> campaign to Africa and our second to Mount Elgon to work with the church in Bududa village.</a:t>
            </a:r>
          </a:p>
          <a:p>
            <a:pPr marL="171450" indent="-171450">
              <a:buFont typeface="Arial" panose="020B0604020202020204" pitchFamily="34" charset="0"/>
              <a:buChar char="•"/>
            </a:pPr>
            <a:r>
              <a:rPr lang="en-US" sz="1050" dirty="0"/>
              <a:t>We are working there with a local evangelist, Wabomba George, a graduate of the School of Biblical Studies, Jos Nigeria, and John Mark.  </a:t>
            </a:r>
          </a:p>
          <a:p>
            <a:pPr marL="171450" indent="-171450">
              <a:buFont typeface="Arial" panose="020B0604020202020204" pitchFamily="34" charset="0"/>
              <a:buChar char="•"/>
            </a:pPr>
            <a:endParaRPr lang="en-US" sz="1050" dirty="0"/>
          </a:p>
          <a:p>
            <a:pPr marL="0" indent="0">
              <a:buFont typeface="Arial" panose="020B0604020202020204" pitchFamily="34" charset="0"/>
              <a:buNone/>
            </a:pPr>
            <a:r>
              <a:rPr lang="en-US" sz="1050" dirty="0"/>
              <a:t>From our earlier reports, after our first visit in November 2022, we began to undertake the construction of a church building for assembly, and the work of the Gospel.</a:t>
            </a:r>
          </a:p>
          <a:p>
            <a:pPr marL="0" indent="0">
              <a:buFont typeface="Arial" panose="020B0604020202020204" pitchFamily="34" charset="0"/>
              <a:buNone/>
            </a:pPr>
            <a:endParaRPr lang="en-US" sz="1050" dirty="0"/>
          </a:p>
          <a:p>
            <a:pPr marL="171450" indent="-171450">
              <a:buFont typeface="Arial" panose="020B0604020202020204" pitchFamily="34" charset="0"/>
              <a:buChar char="•"/>
            </a:pPr>
            <a:r>
              <a:rPr lang="en-US" sz="1050" dirty="0"/>
              <a:t>Although there are many denominational houses of worship (Catholic &amp; Apostolic), there is not the “presence and influence”…. Standing and recognition that comes with a physical church building in the Bududa area.  </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dirty="0"/>
              <a:t>In March 2023 we proposed to raise $40,000 over a three-year period (2023-2025) to build a church assembly building.   ($20K, $10K, $10K).</a:t>
            </a:r>
          </a:p>
          <a:p>
            <a:pPr marL="171450" indent="-171450">
              <a:buFont typeface="Arial" panose="020B0604020202020204" pitchFamily="34" charset="0"/>
              <a:buChar char="•"/>
            </a:pPr>
            <a:r>
              <a:rPr lang="en-US" sz="1050" dirty="0"/>
              <a:t>The project would be completed in three phases.</a:t>
            </a:r>
          </a:p>
          <a:p>
            <a:pPr marL="171450" indent="-171450">
              <a:buFont typeface="Arial" panose="020B0604020202020204" pitchFamily="34" charset="0"/>
              <a:buChar char="•"/>
            </a:pPr>
            <a:r>
              <a:rPr lang="en-US" sz="1050" dirty="0"/>
              <a:t>2023:  Purchase land, clear and lay foundation</a:t>
            </a:r>
          </a:p>
          <a:p>
            <a:pPr marL="171450" indent="-171450">
              <a:buFont typeface="Arial" panose="020B0604020202020204" pitchFamily="34" charset="0"/>
              <a:buChar char="•"/>
            </a:pPr>
            <a:r>
              <a:rPr lang="en-US" sz="1050" dirty="0"/>
              <a:t>2024:  Erect building </a:t>
            </a:r>
          </a:p>
          <a:p>
            <a:pPr marL="171450" indent="-171450">
              <a:buFont typeface="Arial" panose="020B0604020202020204" pitchFamily="34" charset="0"/>
              <a:buChar char="•"/>
            </a:pPr>
            <a:r>
              <a:rPr lang="en-US" sz="1050" dirty="0"/>
              <a:t>2025:  Complete building (roof, windows, doors, furnishings &amp; landscaping). </a:t>
            </a:r>
          </a:p>
          <a:p>
            <a:pPr marL="171450" indent="-171450">
              <a:buFont typeface="Arial" panose="020B0604020202020204" pitchFamily="34" charset="0"/>
              <a:buChar char="•"/>
            </a:pPr>
            <a:endParaRPr lang="en-US" sz="1050" dirty="0"/>
          </a:p>
          <a:p>
            <a:pPr marL="0" indent="0">
              <a:buFont typeface="Arial" panose="020B0604020202020204" pitchFamily="34" charset="0"/>
              <a:buNone/>
            </a:pPr>
            <a:r>
              <a:rPr lang="en-US" sz="1050" dirty="0"/>
              <a:t>The project is on schedule and on budget.  Optimistically, ahead of schedule. For 2023:~ $5,000 underfunded. </a:t>
            </a:r>
            <a:endParaRPr lang="en-US" sz="1100" dirty="0"/>
          </a:p>
        </p:txBody>
      </p:sp>
      <p:sp>
        <p:nvSpPr>
          <p:cNvPr id="4" name="Slide Number Placeholder 3"/>
          <p:cNvSpPr>
            <a:spLocks noGrp="1"/>
          </p:cNvSpPr>
          <p:nvPr>
            <p:ph type="sldNum" sz="quarter" idx="5"/>
          </p:nvPr>
        </p:nvSpPr>
        <p:spPr/>
        <p:txBody>
          <a:bodyPr/>
          <a:lstStyle/>
          <a:p>
            <a:fld id="{3120C2B5-E71A-46C2-B3CF-2C996AA4D528}" type="slidenum">
              <a:rPr lang="en-US" smtClean="0"/>
              <a:t>1</a:t>
            </a:fld>
            <a:endParaRPr lang="en-US"/>
          </a:p>
        </p:txBody>
      </p:sp>
    </p:spTree>
    <p:extLst>
      <p:ext uri="{BB962C8B-B14F-4D97-AF65-F5344CB8AC3E}">
        <p14:creationId xmlns:p14="http://schemas.microsoft.com/office/powerpoint/2010/main" val="160635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two Gospel Meetings providing day long instruction on the One Church of our Lord Jesus Christ</a:t>
            </a:r>
          </a:p>
          <a:p>
            <a:endParaRPr lang="en-US" dirty="0"/>
          </a:p>
          <a:p>
            <a:r>
              <a:rPr lang="en-US" dirty="0"/>
              <a:t>Here, a young woman with child responds to the Gospel call. </a:t>
            </a:r>
          </a:p>
          <a:p>
            <a:endParaRPr lang="en-US" dirty="0"/>
          </a:p>
          <a:p>
            <a:r>
              <a:rPr lang="en-US" dirty="0"/>
              <a:t>Acts 4:12, 1 Cor. 1:10, Eph. 4:4-6, 1 Cor. 3:10…. Church unity was a resonant theme throughout. </a:t>
            </a:r>
          </a:p>
        </p:txBody>
      </p:sp>
      <p:sp>
        <p:nvSpPr>
          <p:cNvPr id="4" name="Slide Number Placeholder 3"/>
          <p:cNvSpPr>
            <a:spLocks noGrp="1"/>
          </p:cNvSpPr>
          <p:nvPr>
            <p:ph type="sldNum" sz="quarter" idx="5"/>
          </p:nvPr>
        </p:nvSpPr>
        <p:spPr/>
        <p:txBody>
          <a:bodyPr/>
          <a:lstStyle/>
          <a:p>
            <a:fld id="{3120C2B5-E71A-46C2-B3CF-2C996AA4D528}" type="slidenum">
              <a:rPr lang="en-US" smtClean="0"/>
              <a:t>10</a:t>
            </a:fld>
            <a:endParaRPr lang="en-US"/>
          </a:p>
        </p:txBody>
      </p:sp>
    </p:spTree>
    <p:extLst>
      <p:ext uri="{BB962C8B-B14F-4D97-AF65-F5344CB8AC3E}">
        <p14:creationId xmlns:p14="http://schemas.microsoft.com/office/powerpoint/2010/main" val="310497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Preacher’s Workshop was the culmination of our faith building objectives for this trip.  It was open and well attended.  We had 31 in attendance, including 5 women.  The men who attended were preachers &amp; evangelists from within the Lord’s church and also of various denominational backgrounds.  </a:t>
            </a:r>
          </a:p>
          <a:p>
            <a:endParaRPr lang="en-US" dirty="0"/>
          </a:p>
          <a:p>
            <a:r>
              <a:rPr lang="en-US" sz="1100" b="1" dirty="0"/>
              <a:t>The theme of the Workshop was “Shining the Light of the Glorious Gospel in Eastern Uganda” : “True Yokefellows in the Faith” (Phi. 4:3)</a:t>
            </a:r>
          </a:p>
          <a:p>
            <a:endParaRPr lang="en-US" sz="1100" b="1" dirty="0"/>
          </a:p>
          <a:p>
            <a:r>
              <a:rPr lang="en-US" sz="1100" b="0" dirty="0"/>
              <a:t>The objectives:</a:t>
            </a:r>
          </a:p>
          <a:p>
            <a:endParaRPr lang="en-US" sz="1100" b="0" dirty="0"/>
          </a:p>
          <a:p>
            <a:pPr marL="171450" indent="-171450">
              <a:buFont typeface="Arial" panose="020B0604020202020204" pitchFamily="34" charset="0"/>
              <a:buChar char="•"/>
            </a:pPr>
            <a:r>
              <a:rPr lang="en-US" sz="1100" b="0" dirty="0"/>
              <a:t>Promote and encourage one another: Strength &amp; Unity Together (“we are not alone”)</a:t>
            </a:r>
          </a:p>
          <a:p>
            <a:pPr marL="171450" indent="-171450">
              <a:buFont typeface="Arial" panose="020B0604020202020204" pitchFamily="34" charset="0"/>
              <a:buChar char="•"/>
            </a:pPr>
            <a:r>
              <a:rPr lang="en-US" sz="1100" b="0" dirty="0"/>
              <a:t>Foster networking: communication, collaboration, cooperation, coordination… leverage one another’s efforts:  </a:t>
            </a:r>
          </a:p>
          <a:p>
            <a:pPr marL="171450" indent="-171450">
              <a:buFont typeface="Arial" panose="020B0604020202020204" pitchFamily="34" charset="0"/>
              <a:buChar char="•"/>
            </a:pPr>
            <a:r>
              <a:rPr lang="en-US" sz="1100" b="0" dirty="0"/>
              <a:t>FORCE MULTIPLICATION: the whole is greater than the sum of the individual members</a:t>
            </a:r>
          </a:p>
          <a:p>
            <a:pPr marL="171450" indent="-171450">
              <a:buFont typeface="Arial" panose="020B0604020202020204" pitchFamily="34" charset="0"/>
              <a:buChar char="•"/>
            </a:pPr>
            <a:endParaRPr lang="en-US" sz="1100" b="0" dirty="0"/>
          </a:p>
          <a:p>
            <a:pPr marL="0" indent="0">
              <a:buFont typeface="Arial" panose="020B0604020202020204" pitchFamily="34" charset="0"/>
              <a:buNone/>
            </a:pPr>
            <a:r>
              <a:rPr lang="en-US" sz="1100" b="0" dirty="0"/>
              <a:t>Presentations to develop objectives &amp; support theme:</a:t>
            </a:r>
          </a:p>
          <a:p>
            <a:pPr marL="0" indent="0">
              <a:buFont typeface="Arial" panose="020B0604020202020204" pitchFamily="34" charset="0"/>
              <a:buNone/>
            </a:pPr>
            <a:endParaRPr lang="en-US" sz="1100" b="0" dirty="0"/>
          </a:p>
          <a:p>
            <a:pPr marL="228600" indent="-228600">
              <a:buFont typeface="Arial" panose="020B0604020202020204" pitchFamily="34" charset="0"/>
              <a:buAutoNum type="arabicPeriod"/>
            </a:pPr>
            <a:r>
              <a:rPr lang="en-US" sz="1100" b="1" dirty="0"/>
              <a:t>Unity of Faith</a:t>
            </a:r>
            <a:r>
              <a:rPr lang="en-US" sz="1100" b="0" dirty="0"/>
              <a:t>: We are True Yokefellows through Sound Words &amp; Sound Doctrine (Acts. 2:42; 2 Tim. 1:13)</a:t>
            </a:r>
          </a:p>
          <a:p>
            <a:pPr marL="228600" indent="-228600">
              <a:buFont typeface="Arial" panose="020B0604020202020204" pitchFamily="34" charset="0"/>
              <a:buAutoNum type="arabicPeriod"/>
            </a:pPr>
            <a:endParaRPr lang="en-US" sz="1100" b="0" dirty="0"/>
          </a:p>
          <a:p>
            <a:pPr marL="628650" lvl="1" indent="-171450">
              <a:buFont typeface="Arial" panose="020B0604020202020204" pitchFamily="34" charset="0"/>
              <a:buChar char="•"/>
            </a:pPr>
            <a:r>
              <a:rPr lang="en-US" sz="1100" b="1" dirty="0"/>
              <a:t>Unity in the Sound Doctrine </a:t>
            </a:r>
            <a:r>
              <a:rPr lang="en-US" sz="1100" b="0" dirty="0"/>
              <a:t>(1 Cor. 1:10)</a:t>
            </a:r>
          </a:p>
          <a:p>
            <a:pPr marL="628650" lvl="1" indent="-171450">
              <a:buFont typeface="Arial" panose="020B0604020202020204" pitchFamily="34" charset="0"/>
              <a:buChar char="•"/>
            </a:pPr>
            <a:r>
              <a:rPr lang="en-US" sz="1100" b="1" dirty="0"/>
              <a:t>Unity in service </a:t>
            </a:r>
            <a:r>
              <a:rPr lang="en-US" sz="1100" b="0" dirty="0"/>
              <a:t>(1 Tim. 4:6, 16; 2 Tim. 4:5)</a:t>
            </a:r>
          </a:p>
          <a:p>
            <a:pPr marL="628650" lvl="1" indent="-171450">
              <a:buFont typeface="Arial" panose="020B0604020202020204" pitchFamily="34" charset="0"/>
              <a:buChar char="•"/>
            </a:pPr>
            <a:r>
              <a:rPr lang="en-US" sz="1100" b="1" dirty="0"/>
              <a:t>Unity in discipleship </a:t>
            </a:r>
            <a:r>
              <a:rPr lang="en-US" sz="1100" b="0" dirty="0"/>
              <a:t>(Gal. 1:6-10)</a:t>
            </a:r>
          </a:p>
          <a:p>
            <a:pPr marL="628650" lvl="1" indent="-171450">
              <a:buFont typeface="Arial" panose="020B0604020202020204" pitchFamily="34" charset="0"/>
              <a:buChar char="•"/>
            </a:pPr>
            <a:endParaRPr lang="en-US" sz="1100" b="0" dirty="0"/>
          </a:p>
          <a:p>
            <a:pPr marL="228600" lvl="0" indent="-228600">
              <a:buFont typeface="+mj-lt"/>
              <a:buAutoNum type="arabicPeriod"/>
            </a:pPr>
            <a:r>
              <a:rPr lang="en-US" sz="1100" b="1" dirty="0"/>
              <a:t>Paul’s Letter to the churches of Eastern Uganda </a:t>
            </a:r>
            <a:r>
              <a:rPr lang="en-US" sz="1100" b="0" dirty="0"/>
              <a:t>(1 The. 1)</a:t>
            </a:r>
          </a:p>
          <a:p>
            <a:pPr marL="0" lvl="0" indent="0">
              <a:buFont typeface="Arial" panose="020B0604020202020204" pitchFamily="34" charset="0"/>
              <a:buNone/>
            </a:pPr>
            <a:endParaRPr lang="en-US" sz="1100" b="0" dirty="0"/>
          </a:p>
          <a:p>
            <a:pPr marL="628650" lvl="1" indent="-171450">
              <a:buFont typeface="Arial" panose="020B0604020202020204" pitchFamily="34" charset="0"/>
              <a:buChar char="•"/>
            </a:pPr>
            <a:r>
              <a:rPr lang="en-US" sz="1100" b="1" i="1" u="sng" dirty="0"/>
              <a:t>True Yokefellows in our work of faith </a:t>
            </a:r>
            <a:r>
              <a:rPr lang="en-US" sz="1100" b="0" dirty="0"/>
              <a:t>(Jam. 1:22-24; 2:17-26) </a:t>
            </a:r>
          </a:p>
          <a:p>
            <a:pPr marL="628650" lvl="1" indent="-171450">
              <a:buFont typeface="Arial" panose="020B0604020202020204" pitchFamily="34" charset="0"/>
              <a:buChar char="•"/>
            </a:pPr>
            <a:r>
              <a:rPr lang="en-US" sz="1100" b="1" i="1" u="sng" dirty="0"/>
              <a:t>True Yokefellows in our labor of love </a:t>
            </a:r>
            <a:r>
              <a:rPr lang="en-US" sz="1100" b="0" dirty="0"/>
              <a:t>(Mat. 28:19-20; Mark 16:15; Acts 4:12, 20; Rom. 13:9-10)</a:t>
            </a:r>
          </a:p>
          <a:p>
            <a:pPr marL="628650" lvl="1" indent="-171450">
              <a:buFont typeface="Arial" panose="020B0604020202020204" pitchFamily="34" charset="0"/>
              <a:buChar char="•"/>
            </a:pPr>
            <a:r>
              <a:rPr lang="en-US" sz="1100" b="1" i="1" u="sng" dirty="0"/>
              <a:t>True Yokefellows in our steadfastness of hope </a:t>
            </a:r>
            <a:r>
              <a:rPr lang="en-US" sz="1100" b="0" dirty="0"/>
              <a:t>(Luke 9:51, 62; Gal. 6:9, 1 Cor. 15:58, Col. 1:23; Heb. 3:14; 2 Pet. 3:17)</a:t>
            </a:r>
          </a:p>
          <a:p>
            <a:pPr marL="457200" lvl="1" indent="0">
              <a:buFont typeface="Arial" panose="020B0604020202020204" pitchFamily="34" charset="0"/>
              <a:buNone/>
            </a:pPr>
            <a:endParaRPr lang="en-US" sz="1100" b="0" dirty="0"/>
          </a:p>
          <a:p>
            <a:pPr marL="228600" lvl="0" indent="-228600">
              <a:buFont typeface="+mj-lt"/>
              <a:buAutoNum type="arabicPeriod" startAt="3"/>
            </a:pPr>
            <a:r>
              <a:rPr lang="en-US" sz="1100" b="0" dirty="0"/>
              <a:t>Men’s and Women’s Breakout Sessions to discuss and develop action items for </a:t>
            </a:r>
            <a:r>
              <a:rPr lang="en-US" sz="1100" b="1" dirty="0"/>
              <a:t>building and edifying each other in our common faith</a:t>
            </a:r>
            <a:r>
              <a:rPr lang="en-US" sz="1100" b="0" dirty="0"/>
              <a:t>. </a:t>
            </a:r>
            <a:endParaRPr lang="en-US" b="0" dirty="0"/>
          </a:p>
        </p:txBody>
      </p:sp>
      <p:sp>
        <p:nvSpPr>
          <p:cNvPr id="4" name="Slide Number Placeholder 3"/>
          <p:cNvSpPr>
            <a:spLocks noGrp="1"/>
          </p:cNvSpPr>
          <p:nvPr>
            <p:ph type="sldNum" sz="quarter" idx="5"/>
          </p:nvPr>
        </p:nvSpPr>
        <p:spPr/>
        <p:txBody>
          <a:bodyPr/>
          <a:lstStyle/>
          <a:p>
            <a:fld id="{3120C2B5-E71A-46C2-B3CF-2C996AA4D528}" type="slidenum">
              <a:rPr lang="en-US" smtClean="0"/>
              <a:t>11</a:t>
            </a:fld>
            <a:endParaRPr lang="en-US"/>
          </a:p>
        </p:txBody>
      </p:sp>
    </p:spTree>
    <p:extLst>
      <p:ext uri="{BB962C8B-B14F-4D97-AF65-F5344CB8AC3E}">
        <p14:creationId xmlns:p14="http://schemas.microsoft.com/office/powerpoint/2010/main" val="292296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out groups and networking</a:t>
            </a:r>
          </a:p>
          <a:p>
            <a:endParaRPr lang="en-US" dirty="0"/>
          </a:p>
          <a:p>
            <a:r>
              <a:rPr lang="en-US" dirty="0"/>
              <a:t>The workshop was well attended</a:t>
            </a:r>
          </a:p>
          <a:p>
            <a:endParaRPr lang="en-US" dirty="0"/>
          </a:p>
          <a:p>
            <a:r>
              <a:rPr lang="en-US" dirty="0"/>
              <a:t>Preachers, “pastors”, ministers from around Eastern Uganda District, and as far away as the capital city of Kampala as well as one brother from Kenya.  </a:t>
            </a:r>
          </a:p>
        </p:txBody>
      </p:sp>
      <p:sp>
        <p:nvSpPr>
          <p:cNvPr id="4" name="Slide Number Placeholder 3"/>
          <p:cNvSpPr>
            <a:spLocks noGrp="1"/>
          </p:cNvSpPr>
          <p:nvPr>
            <p:ph type="sldNum" sz="quarter" idx="5"/>
          </p:nvPr>
        </p:nvSpPr>
        <p:spPr/>
        <p:txBody>
          <a:bodyPr/>
          <a:lstStyle/>
          <a:p>
            <a:fld id="{3120C2B5-E71A-46C2-B3CF-2C996AA4D528}" type="slidenum">
              <a:rPr lang="en-US" smtClean="0"/>
              <a:t>12</a:t>
            </a:fld>
            <a:endParaRPr lang="en-US"/>
          </a:p>
        </p:txBody>
      </p:sp>
    </p:spTree>
    <p:extLst>
      <p:ext uri="{BB962C8B-B14F-4D97-AF65-F5344CB8AC3E}">
        <p14:creationId xmlns:p14="http://schemas.microsoft.com/office/powerpoint/2010/main" val="353371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continued our partnership with World Video Bible School and delivered a 12</a:t>
            </a:r>
            <a:r>
              <a:rPr lang="en-US" baseline="30000" dirty="0"/>
              <a:t>th</a:t>
            </a:r>
            <a:r>
              <a:rPr lang="en-US" dirty="0"/>
              <a:t> Evangelism Kit to brother Sam in Kenya.  </a:t>
            </a:r>
          </a:p>
          <a:p>
            <a:endParaRPr lang="en-US" dirty="0"/>
          </a:p>
          <a:p>
            <a:r>
              <a:rPr lang="en-US" dirty="0"/>
              <a:t>We hope to visit brother Sam in 2024 and support him in hosting a Gospel meeting and a Preacher’s Workshop</a:t>
            </a:r>
          </a:p>
        </p:txBody>
      </p:sp>
      <p:sp>
        <p:nvSpPr>
          <p:cNvPr id="4" name="Slide Number Placeholder 3"/>
          <p:cNvSpPr>
            <a:spLocks noGrp="1"/>
          </p:cNvSpPr>
          <p:nvPr>
            <p:ph type="sldNum" sz="quarter" idx="5"/>
          </p:nvPr>
        </p:nvSpPr>
        <p:spPr/>
        <p:txBody>
          <a:bodyPr/>
          <a:lstStyle/>
          <a:p>
            <a:fld id="{3120C2B5-E71A-46C2-B3CF-2C996AA4D528}" type="slidenum">
              <a:rPr lang="en-US" smtClean="0"/>
              <a:t>13</a:t>
            </a:fld>
            <a:endParaRPr lang="en-US"/>
          </a:p>
        </p:txBody>
      </p:sp>
    </p:spTree>
    <p:extLst>
      <p:ext uri="{BB962C8B-B14F-4D97-AF65-F5344CB8AC3E}">
        <p14:creationId xmlns:p14="http://schemas.microsoft.com/office/powerpoint/2010/main" val="88768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God is able to make all grace abound toward you, that you, always having all sufficiency in all things, may have an abundance for every good work.” (2 Cor. 9:8)</a:t>
            </a:r>
          </a:p>
        </p:txBody>
      </p:sp>
      <p:sp>
        <p:nvSpPr>
          <p:cNvPr id="4" name="Slide Number Placeholder 3"/>
          <p:cNvSpPr>
            <a:spLocks noGrp="1"/>
          </p:cNvSpPr>
          <p:nvPr>
            <p:ph type="sldNum" sz="quarter" idx="5"/>
          </p:nvPr>
        </p:nvSpPr>
        <p:spPr/>
        <p:txBody>
          <a:bodyPr/>
          <a:lstStyle/>
          <a:p>
            <a:fld id="{3120C2B5-E71A-46C2-B3CF-2C996AA4D528}" type="slidenum">
              <a:rPr lang="en-US" smtClean="0"/>
              <a:t>14</a:t>
            </a:fld>
            <a:endParaRPr lang="en-US"/>
          </a:p>
        </p:txBody>
      </p:sp>
    </p:spTree>
    <p:extLst>
      <p:ext uri="{BB962C8B-B14F-4D97-AF65-F5344CB8AC3E}">
        <p14:creationId xmlns:p14="http://schemas.microsoft.com/office/powerpoint/2010/main" val="324655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Elgon is in the Eastern Province of Uganda near the Kenya border. </a:t>
            </a:r>
          </a:p>
          <a:p>
            <a:endParaRPr lang="en-US" dirty="0"/>
          </a:p>
          <a:p>
            <a:r>
              <a:rPr lang="en-US" dirty="0"/>
              <a:t>Wabomba George is a 2020 graduate of the School of Biblical Studies, Jos Nigeria.  </a:t>
            </a:r>
          </a:p>
          <a:p>
            <a:endParaRPr lang="en-US" dirty="0"/>
          </a:p>
          <a:p>
            <a:r>
              <a:rPr lang="en-US" dirty="0"/>
              <a:t>WG conducts a 2x/week </a:t>
            </a:r>
            <a:r>
              <a:rPr lang="en-US" b="1" dirty="0"/>
              <a:t>“Let the Bible Speak” Radio Broadcast </a:t>
            </a:r>
            <a:r>
              <a:rPr lang="en-US" dirty="0"/>
              <a:t>from the main eastern city of </a:t>
            </a:r>
            <a:r>
              <a:rPr lang="en-US" dirty="0" err="1"/>
              <a:t>Mbale</a:t>
            </a:r>
            <a:r>
              <a:rPr lang="en-US" dirty="0"/>
              <a:t> that has a broad outreach.  WG &amp; JM receive many call in that allow for follow ups, often from men serving as denominational ministers and pastors.  </a:t>
            </a:r>
          </a:p>
          <a:p>
            <a:endParaRPr lang="en-US" dirty="0"/>
          </a:p>
          <a:p>
            <a:r>
              <a:rPr lang="en-US" dirty="0"/>
              <a:t>In 2022 the church of ~ 15 were meeting in a shanty annex affixed to Joh Mark’s house.  It fits about 12 people and is inadequate even for the present size, and definitely not conducive to growth and influence. </a:t>
            </a:r>
          </a:p>
          <a:p>
            <a:endParaRPr lang="en-US" dirty="0"/>
          </a:p>
          <a:p>
            <a:r>
              <a:rPr lang="en-US" dirty="0"/>
              <a:t>The church has grown to ~ 30 people and is presently meeting in a rented space in a local schoolhouse.  </a:t>
            </a:r>
          </a:p>
          <a:p>
            <a:endParaRPr lang="en-US" dirty="0"/>
          </a:p>
          <a:p>
            <a:endParaRPr lang="en-US" dirty="0"/>
          </a:p>
        </p:txBody>
      </p:sp>
      <p:sp>
        <p:nvSpPr>
          <p:cNvPr id="4" name="Slide Number Placeholder 3"/>
          <p:cNvSpPr>
            <a:spLocks noGrp="1"/>
          </p:cNvSpPr>
          <p:nvPr>
            <p:ph type="sldNum" sz="quarter" idx="5"/>
          </p:nvPr>
        </p:nvSpPr>
        <p:spPr/>
        <p:txBody>
          <a:bodyPr/>
          <a:lstStyle/>
          <a:p>
            <a:fld id="{43D1BA25-45AC-0C48-96BD-5DDCEEC5AF57}" type="slidenum">
              <a:rPr lang="en-US" smtClean="0"/>
              <a:t>2</a:t>
            </a:fld>
            <a:endParaRPr lang="en-US" dirty="0"/>
          </a:p>
        </p:txBody>
      </p:sp>
    </p:spTree>
    <p:extLst>
      <p:ext uri="{BB962C8B-B14F-4D97-AF65-F5344CB8AC3E}">
        <p14:creationId xmlns:p14="http://schemas.microsoft.com/office/powerpoint/2010/main" val="248127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b="1" u="sng" dirty="0"/>
              <a:t>2023 Campaign Objectives  (1 The. 1:3): Work of Faith, Labor of Love, Steadfastness of Hope</a:t>
            </a:r>
            <a:endParaRPr lang="en-US" sz="1100" b="0" u="none" dirty="0"/>
          </a:p>
          <a:p>
            <a:pPr algn="ctr"/>
            <a:endParaRPr lang="en-US" sz="1200" b="0" u="none" dirty="0"/>
          </a:p>
          <a:p>
            <a:pPr marL="342900" indent="-342900" algn="l">
              <a:buFont typeface="+mj-lt"/>
              <a:buAutoNum type="arabicPeriod"/>
            </a:pPr>
            <a:r>
              <a:rPr lang="en-US" sz="1100" b="0" u="none" dirty="0"/>
              <a:t>Church Building Project</a:t>
            </a:r>
            <a:endParaRPr lang="en-US" sz="1100" b="1" u="sng" dirty="0"/>
          </a:p>
          <a:p>
            <a:pPr marL="628650" lvl="1" indent="-171450">
              <a:buFont typeface="Arial" panose="020B0604020202020204" pitchFamily="34" charset="0"/>
              <a:buChar char="•"/>
            </a:pPr>
            <a:r>
              <a:rPr lang="en-US" sz="1100" dirty="0"/>
              <a:t>Survey plot, meet with builder, procure building materials (rock, sand, cement, bricks, block, etc.) to commence Phase 2</a:t>
            </a:r>
          </a:p>
          <a:p>
            <a:pPr marL="628650" lvl="1" indent="-171450">
              <a:buFont typeface="Arial" panose="020B0604020202020204" pitchFamily="34" charset="0"/>
              <a:buChar char="•"/>
            </a:pPr>
            <a:r>
              <a:rPr lang="en-US" sz="1100" dirty="0"/>
              <a:t>Assure budget and costing</a:t>
            </a:r>
          </a:p>
          <a:p>
            <a:pPr marL="457200" lvl="1" indent="0">
              <a:buFont typeface="Arial" panose="020B0604020202020204" pitchFamily="34" charset="0"/>
              <a:buNone/>
            </a:pPr>
            <a:endParaRPr lang="en-US" sz="1100" dirty="0"/>
          </a:p>
          <a:p>
            <a:pPr marL="228600" lvl="0" indent="-228600">
              <a:buFont typeface="+mj-lt"/>
              <a:buAutoNum type="arabicPeriod"/>
            </a:pPr>
            <a:r>
              <a:rPr lang="en-US" sz="1100" dirty="0"/>
              <a:t>   Conduct activities which would support the current evangelism efforts in Eastern Uganda</a:t>
            </a:r>
          </a:p>
          <a:p>
            <a:pPr marL="685800" lvl="1" indent="-228600">
              <a:buFont typeface="Arial" panose="020B0604020202020204" pitchFamily="34" charset="0"/>
              <a:buChar char="•"/>
            </a:pPr>
            <a:r>
              <a:rPr lang="en-US" sz="1100" dirty="0"/>
              <a:t>Engage in Let the Bible Speak radio ministry</a:t>
            </a:r>
          </a:p>
          <a:p>
            <a:pPr marL="685800" lvl="1" indent="-228600">
              <a:buFont typeface="Arial" panose="020B0604020202020204" pitchFamily="34" charset="0"/>
              <a:buChar char="•"/>
            </a:pPr>
            <a:r>
              <a:rPr lang="en-US" sz="1100" dirty="0"/>
              <a:t>Conduct follow up bible studies with “Back to the Bible” evangelism series</a:t>
            </a:r>
          </a:p>
          <a:p>
            <a:pPr marL="685800" lvl="1" indent="-228600">
              <a:buFont typeface="Arial" panose="020B0604020202020204" pitchFamily="34" charset="0"/>
              <a:buChar char="•"/>
            </a:pPr>
            <a:r>
              <a:rPr lang="en-US" sz="1100" dirty="0"/>
              <a:t>Conduct local Gospel meetings with church assemblies to teach Sound Doctrine/Sound Words</a:t>
            </a:r>
          </a:p>
          <a:p>
            <a:pPr marL="685800" lvl="1" indent="-228600">
              <a:buFont typeface="Arial" panose="020B0604020202020204" pitchFamily="34" charset="0"/>
              <a:buChar char="•"/>
            </a:pPr>
            <a:r>
              <a:rPr lang="en-US" sz="1100" dirty="0"/>
              <a:t>Support an open Preacher’s Workshop to teach and promote unity of faith  </a:t>
            </a:r>
          </a:p>
          <a:p>
            <a:pPr marL="685800" lvl="1" indent="-228600">
              <a:buFont typeface="Arial" panose="020B0604020202020204" pitchFamily="34" charset="0"/>
              <a:buChar char="•"/>
            </a:pPr>
            <a:endParaRPr lang="en-US" sz="1100" dirty="0"/>
          </a:p>
          <a:p>
            <a:r>
              <a:rPr lang="en-US" sz="1100" dirty="0"/>
              <a:t>Concord Bus shuttle down to Boston Logan Airport.</a:t>
            </a:r>
          </a:p>
          <a:p>
            <a:r>
              <a:rPr lang="en-US" sz="1100" dirty="0"/>
              <a:t>	Boston redeye to Amsterdam - Amsterdam to Entebbe Uganda via Kigali Rwanda</a:t>
            </a:r>
          </a:p>
          <a:p>
            <a:pPr algn="l"/>
            <a:r>
              <a:rPr lang="en-US" sz="1100" dirty="0"/>
              <a:t>	</a:t>
            </a:r>
            <a:r>
              <a:rPr lang="en-US" sz="1000" i="1" dirty="0"/>
              <a:t>I look tired already and Marci is raring to go!</a:t>
            </a:r>
            <a:endParaRPr lang="en-US" sz="1100" i="1" dirty="0"/>
          </a:p>
        </p:txBody>
      </p:sp>
      <p:sp>
        <p:nvSpPr>
          <p:cNvPr id="4" name="Slide Number Placeholder 3"/>
          <p:cNvSpPr>
            <a:spLocks noGrp="1"/>
          </p:cNvSpPr>
          <p:nvPr>
            <p:ph type="sldNum" sz="quarter" idx="5"/>
          </p:nvPr>
        </p:nvSpPr>
        <p:spPr/>
        <p:txBody>
          <a:bodyPr/>
          <a:lstStyle/>
          <a:p>
            <a:fld id="{3120C2B5-E71A-46C2-B3CF-2C996AA4D528}" type="slidenum">
              <a:rPr lang="en-US" smtClean="0"/>
              <a:t>3</a:t>
            </a:fld>
            <a:endParaRPr lang="en-US"/>
          </a:p>
        </p:txBody>
      </p:sp>
    </p:spTree>
    <p:extLst>
      <p:ext uri="{BB962C8B-B14F-4D97-AF65-F5344CB8AC3E}">
        <p14:creationId xmlns:p14="http://schemas.microsoft.com/office/powerpoint/2010/main" val="183379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baseline="0" dirty="0">
                <a:solidFill>
                  <a:srgbClr val="218282"/>
                </a:solidFill>
                <a:latin typeface="Verdana" panose="020B0604030504040204" pitchFamily="34" charset="0"/>
              </a:rPr>
              <a:t>1 Cor 3:11:  “</a:t>
            </a:r>
            <a:r>
              <a:rPr lang="en-US" sz="1400" b="1" i="0" u="none" strike="noStrike" baseline="0" dirty="0">
                <a:solidFill>
                  <a:srgbClr val="292F33"/>
                </a:solidFill>
                <a:latin typeface="Verdana" panose="020B0604030504040204" pitchFamily="34" charset="0"/>
              </a:rPr>
              <a:t>For no other foundation can anyone lay than that which is laid, which is Jesus Christ.”</a:t>
            </a:r>
          </a:p>
          <a:p>
            <a:endParaRPr lang="en-US" sz="1400" b="1" i="0" u="none" strike="noStrike" baseline="0" dirty="0">
              <a:solidFill>
                <a:srgbClr val="292F33"/>
              </a:solidFill>
              <a:latin typeface="Verdana" panose="020B0604030504040204" pitchFamily="34" charset="0"/>
            </a:endParaRPr>
          </a:p>
          <a:p>
            <a:r>
              <a:rPr lang="en-US" sz="1400" b="0" i="1" u="none" strike="noStrike" baseline="0" dirty="0">
                <a:solidFill>
                  <a:srgbClr val="292F33"/>
                </a:solidFill>
                <a:latin typeface="Verdana" panose="020B0604030504040204" pitchFamily="34" charset="0"/>
              </a:rPr>
              <a:t>There is work to do…on every hand…(2)</a:t>
            </a:r>
            <a:endParaRPr lang="en-US" sz="1400" b="0" i="1" dirty="0"/>
          </a:p>
        </p:txBody>
      </p:sp>
      <p:sp>
        <p:nvSpPr>
          <p:cNvPr id="4" name="Slide Number Placeholder 3"/>
          <p:cNvSpPr>
            <a:spLocks noGrp="1"/>
          </p:cNvSpPr>
          <p:nvPr>
            <p:ph type="sldNum" sz="quarter" idx="5"/>
          </p:nvPr>
        </p:nvSpPr>
        <p:spPr/>
        <p:txBody>
          <a:bodyPr/>
          <a:lstStyle/>
          <a:p>
            <a:fld id="{3120C2B5-E71A-46C2-B3CF-2C996AA4D528}" type="slidenum">
              <a:rPr lang="en-US" smtClean="0"/>
              <a:t>4</a:t>
            </a:fld>
            <a:endParaRPr lang="en-US"/>
          </a:p>
        </p:txBody>
      </p:sp>
    </p:spTree>
    <p:extLst>
      <p:ext uri="{BB962C8B-B14F-4D97-AF65-F5344CB8AC3E}">
        <p14:creationId xmlns:p14="http://schemas.microsoft.com/office/powerpoint/2010/main" val="369363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8282"/>
                </a:solidFill>
                <a:latin typeface="Verdana" panose="020B0604030504040204" pitchFamily="34" charset="0"/>
              </a:rPr>
              <a:t>Act 2:47:  “</a:t>
            </a:r>
            <a:r>
              <a:rPr lang="en-US" sz="1200" b="0" i="0" u="none" strike="noStrike" baseline="0" dirty="0">
                <a:solidFill>
                  <a:srgbClr val="292F33"/>
                </a:solidFill>
                <a:latin typeface="Verdana" panose="020B0604030504040204" pitchFamily="34" charset="0"/>
              </a:rPr>
              <a:t>praising God and having favor with all the people. And the Lord added to the church daily those who were being saved.”</a:t>
            </a:r>
          </a:p>
          <a:p>
            <a:endParaRPr lang="en-US" sz="1200" b="0" i="0" u="none" strike="noStrike" baseline="0" dirty="0">
              <a:solidFill>
                <a:srgbClr val="292F33"/>
              </a:solidFill>
              <a:latin typeface="Verdana" panose="020B0604030504040204" pitchFamily="34" charset="0"/>
            </a:endParaRPr>
          </a:p>
          <a:p>
            <a:r>
              <a:rPr lang="en-US" sz="1200" b="0" i="0" u="none" strike="noStrike" baseline="0" dirty="0">
                <a:solidFill>
                  <a:srgbClr val="292F33"/>
                </a:solidFill>
                <a:latin typeface="Verdana" panose="020B0604030504040204" pitchFamily="34" charset="0"/>
              </a:rPr>
              <a:t>Meeting with the local congregation.  The Lord is active and working in eastern Uganda.  The church has experienced growth since we were there a year ago and is meeting in a rented room in a local schoolhouse. </a:t>
            </a:r>
          </a:p>
          <a:p>
            <a:endParaRPr lang="en-US" sz="1200" b="0" i="0" u="none" strike="noStrike" baseline="0" dirty="0">
              <a:solidFill>
                <a:srgbClr val="292F33"/>
              </a:solidFill>
              <a:latin typeface="Verdana" panose="020B0604030504040204" pitchFamily="34" charset="0"/>
            </a:endParaRPr>
          </a:p>
          <a:p>
            <a:r>
              <a:rPr lang="en-US" sz="1200" b="0" i="0" u="none" strike="noStrike" baseline="0" dirty="0">
                <a:solidFill>
                  <a:srgbClr val="292F33"/>
                </a:solidFill>
                <a:latin typeface="Verdana" panose="020B0604030504040204" pitchFamily="34" charset="0"/>
              </a:rPr>
              <a:t>The assembly with the congregation in </a:t>
            </a:r>
            <a:r>
              <a:rPr lang="en-US" sz="1200" b="0" i="0" u="none" strike="noStrike" baseline="0" dirty="0" err="1">
                <a:solidFill>
                  <a:srgbClr val="292F33"/>
                </a:solidFill>
                <a:latin typeface="Verdana" panose="020B0604030504040204" pitchFamily="34" charset="0"/>
              </a:rPr>
              <a:t>Bududa</a:t>
            </a:r>
            <a:r>
              <a:rPr lang="en-US" sz="1200" b="0" i="0" u="none" strike="noStrike" baseline="0" dirty="0">
                <a:solidFill>
                  <a:srgbClr val="292F33"/>
                </a:solidFill>
                <a:latin typeface="Verdana" panose="020B0604030504040204" pitchFamily="34" charset="0"/>
              </a:rPr>
              <a:t> centered around the theme of “What would Paul say to encourage the church, here in Eastern Uganda?”</a:t>
            </a:r>
          </a:p>
          <a:p>
            <a:endParaRPr lang="en-US" sz="1200" b="0" i="0" u="none" strike="noStrike" baseline="0" dirty="0">
              <a:solidFill>
                <a:srgbClr val="292F33"/>
              </a:solidFill>
              <a:latin typeface="Verdana" panose="020B0604030504040204" pitchFamily="34" charset="0"/>
            </a:endParaRPr>
          </a:p>
          <a:p>
            <a:pPr marL="171450" indent="-171450">
              <a:buFont typeface="Arial" panose="020B0604020202020204" pitchFamily="34" charset="0"/>
              <a:buChar char="•"/>
            </a:pPr>
            <a:r>
              <a:rPr lang="en-US" sz="1200" b="0" i="0" u="none" strike="noStrike" baseline="0" dirty="0">
                <a:solidFill>
                  <a:srgbClr val="292F33"/>
                </a:solidFill>
                <a:latin typeface="Verdana" panose="020B0604030504040204" pitchFamily="34" charset="0"/>
              </a:rPr>
              <a:t>Is it any different for us, in our time now, than for the struggles of faith of our forefathers?</a:t>
            </a:r>
          </a:p>
          <a:p>
            <a:pPr marL="171450" indent="-171450">
              <a:buFont typeface="Arial" panose="020B0604020202020204" pitchFamily="34" charset="0"/>
              <a:buChar char="•"/>
            </a:pPr>
            <a:r>
              <a:rPr lang="en-US" sz="1200" b="0" i="0" u="none" strike="noStrike" baseline="0" dirty="0">
                <a:solidFill>
                  <a:srgbClr val="292F33"/>
                </a:solidFill>
                <a:latin typeface="Verdana" panose="020B0604030504040204" pitchFamily="34" charset="0"/>
              </a:rPr>
              <a:t>Why not look to the bible for a biblical answer to a timeless spiritual dilemma! </a:t>
            </a:r>
          </a:p>
          <a:p>
            <a:pPr marL="171450" indent="-171450">
              <a:buFont typeface="Arial" panose="020B0604020202020204" pitchFamily="34" charset="0"/>
              <a:buChar char="•"/>
            </a:pPr>
            <a:endParaRPr lang="en-US" sz="1200" b="0" i="0" u="none" strike="noStrike" baseline="0" dirty="0">
              <a:solidFill>
                <a:srgbClr val="292F33"/>
              </a:solidFill>
              <a:latin typeface="Verdana" panose="020B0604030504040204" pitchFamily="34" charset="0"/>
            </a:endParaRPr>
          </a:p>
          <a:p>
            <a:pPr marL="0" indent="0">
              <a:buFont typeface="Arial" panose="020B0604020202020204" pitchFamily="34" charset="0"/>
              <a:buNone/>
            </a:pPr>
            <a:r>
              <a:rPr lang="en-US" sz="1200" b="0" i="0" u="none" strike="noStrike" baseline="0" dirty="0">
                <a:solidFill>
                  <a:srgbClr val="292F33"/>
                </a:solidFill>
                <a:latin typeface="Verdana" panose="020B0604030504040204" pitchFamily="34" charset="0"/>
              </a:rPr>
              <a:t>Among the earliest of New Testament writings are Paul’s Letters to the church at Thessalonica, written very soon after Paul’s initial visit during his 2</a:t>
            </a:r>
            <a:r>
              <a:rPr lang="en-US" sz="1200" b="0" i="0" u="none" strike="noStrike" baseline="30000" dirty="0">
                <a:solidFill>
                  <a:srgbClr val="292F33"/>
                </a:solidFill>
                <a:latin typeface="Verdana" panose="020B0604030504040204" pitchFamily="34" charset="0"/>
              </a:rPr>
              <a:t>nd</a:t>
            </a:r>
            <a:r>
              <a:rPr lang="en-US" sz="1200" b="0" i="0" u="none" strike="noStrike" baseline="0" dirty="0">
                <a:solidFill>
                  <a:srgbClr val="292F33"/>
                </a:solidFill>
                <a:latin typeface="Verdana" panose="020B0604030504040204" pitchFamily="34" charset="0"/>
              </a:rPr>
              <a:t> missionary journey (Acts 16 &amp; 17, c. 50-52 AD).</a:t>
            </a:r>
          </a:p>
          <a:p>
            <a:pPr marL="0" indent="0">
              <a:buFont typeface="Arial" panose="020B0604020202020204" pitchFamily="34" charset="0"/>
              <a:buNone/>
            </a:pPr>
            <a:endParaRPr lang="en-US" sz="1200" b="0" i="0" u="none" strike="noStrike" baseline="0" dirty="0">
              <a:solidFill>
                <a:srgbClr val="292F33"/>
              </a:solidFill>
              <a:latin typeface="Verdana" panose="020B0604030504040204" pitchFamily="34" charset="0"/>
            </a:endParaRPr>
          </a:p>
          <a:p>
            <a:pPr marL="0" indent="0">
              <a:buFont typeface="Arial" panose="020B0604020202020204" pitchFamily="34" charset="0"/>
              <a:buNone/>
            </a:pPr>
            <a:r>
              <a:rPr lang="en-US" sz="1200" b="1" i="0" u="none" strike="noStrike" baseline="0" dirty="0">
                <a:solidFill>
                  <a:srgbClr val="292F33"/>
                </a:solidFill>
                <a:latin typeface="Verdana" panose="020B0604030504040204" pitchFamily="34" charset="0"/>
              </a:rPr>
              <a:t>What did Paul commend and what encouragement did he offer to this fledging church plant?  (c.f. 1 The. 1:3 &amp; Phi. 4:3)</a:t>
            </a:r>
          </a:p>
          <a:p>
            <a:pPr marL="0" indent="0">
              <a:buFont typeface="Arial" panose="020B0604020202020204" pitchFamily="34" charset="0"/>
              <a:buNone/>
            </a:pPr>
            <a:endParaRPr lang="en-US" sz="1200" b="1" i="0" u="none" strike="noStrike" baseline="0" dirty="0">
              <a:solidFill>
                <a:srgbClr val="292F33"/>
              </a:solidFill>
              <a:latin typeface="Verdana" panose="020B0604030504040204" pitchFamily="34" charset="0"/>
            </a:endParaRPr>
          </a:p>
          <a:p>
            <a:pPr marL="342900" indent="-342900">
              <a:buFont typeface="+mj-lt"/>
              <a:buAutoNum type="arabicPeriod"/>
            </a:pPr>
            <a:r>
              <a:rPr lang="en-US" sz="1200" b="0" i="0" u="none" strike="noStrike" baseline="0" dirty="0">
                <a:solidFill>
                  <a:srgbClr val="292F33"/>
                </a:solidFill>
                <a:latin typeface="Verdana" panose="020B0604030504040204" pitchFamily="34" charset="0"/>
              </a:rPr>
              <a:t>True Yokefellows in our </a:t>
            </a:r>
            <a:r>
              <a:rPr lang="en-US" sz="1200" b="1" i="1" u="sng" strike="noStrike" baseline="0" dirty="0">
                <a:solidFill>
                  <a:srgbClr val="292F33"/>
                </a:solidFill>
                <a:latin typeface="Verdana" panose="020B0604030504040204" pitchFamily="34" charset="0"/>
              </a:rPr>
              <a:t>work of faith </a:t>
            </a:r>
            <a:r>
              <a:rPr lang="en-US" sz="1200" b="0" i="0" u="none" strike="noStrike" baseline="0" dirty="0">
                <a:solidFill>
                  <a:srgbClr val="292F33"/>
                </a:solidFill>
                <a:latin typeface="Verdana" panose="020B0604030504040204" pitchFamily="34" charset="0"/>
              </a:rPr>
              <a:t>(Jam. 1:22-24; 2:17-26) </a:t>
            </a:r>
          </a:p>
          <a:p>
            <a:pPr marL="342900" indent="-342900">
              <a:buFont typeface="+mj-lt"/>
              <a:buAutoNum type="arabicPeriod"/>
            </a:pPr>
            <a:r>
              <a:rPr lang="en-US" sz="1200" b="0" i="0" u="none" strike="noStrike" baseline="0" dirty="0">
                <a:solidFill>
                  <a:srgbClr val="292F33"/>
                </a:solidFill>
                <a:latin typeface="Verdana" panose="020B0604030504040204" pitchFamily="34" charset="0"/>
              </a:rPr>
              <a:t>True Yokefellows in our </a:t>
            </a:r>
            <a:r>
              <a:rPr lang="en-US" sz="1200" b="1" i="0" u="sng" strike="noStrike" baseline="0" dirty="0">
                <a:solidFill>
                  <a:srgbClr val="292F33"/>
                </a:solidFill>
                <a:latin typeface="Verdana" panose="020B0604030504040204" pitchFamily="34" charset="0"/>
              </a:rPr>
              <a:t>labor of love </a:t>
            </a:r>
            <a:r>
              <a:rPr lang="en-US" sz="1200" b="0" i="0" u="none" strike="noStrike" baseline="0" dirty="0">
                <a:solidFill>
                  <a:srgbClr val="292F33"/>
                </a:solidFill>
                <a:latin typeface="Verdana" panose="020B0604030504040204" pitchFamily="34" charset="0"/>
              </a:rPr>
              <a:t>(Mat. 28:19-20; Mark 16:15; Acts 4:12, 20; Rom. 13:9-10)</a:t>
            </a:r>
          </a:p>
          <a:p>
            <a:pPr marL="342900" indent="-342900">
              <a:buFont typeface="+mj-lt"/>
              <a:buAutoNum type="arabicPeriod"/>
            </a:pPr>
            <a:r>
              <a:rPr lang="en-US" sz="1200" b="0" i="0" u="none" strike="noStrike" baseline="0" dirty="0">
                <a:solidFill>
                  <a:srgbClr val="292F33"/>
                </a:solidFill>
                <a:latin typeface="Verdana" panose="020B0604030504040204" pitchFamily="34" charset="0"/>
              </a:rPr>
              <a:t>True Yokefellows in our </a:t>
            </a:r>
            <a:r>
              <a:rPr lang="en-US" sz="1200" b="1" i="1" u="sng" strike="noStrike" baseline="0" dirty="0">
                <a:solidFill>
                  <a:srgbClr val="292F33"/>
                </a:solidFill>
                <a:latin typeface="Verdana" panose="020B0604030504040204" pitchFamily="34" charset="0"/>
              </a:rPr>
              <a:t>steadfastness of hope </a:t>
            </a:r>
            <a:r>
              <a:rPr lang="en-US" sz="1200" b="0" i="0" u="none" strike="noStrike" baseline="0" dirty="0">
                <a:solidFill>
                  <a:srgbClr val="292F33"/>
                </a:solidFill>
                <a:latin typeface="Verdana" panose="020B0604030504040204" pitchFamily="34" charset="0"/>
              </a:rPr>
              <a:t>(Luke 9:51, 62; Gal. 6:9, 1 Cor. 15:58, Col. 1:23; Heb. 3:14; 2 Pet. 3:17)</a:t>
            </a:r>
            <a:endParaRPr lang="en-US" sz="1100" b="1" dirty="0"/>
          </a:p>
        </p:txBody>
      </p:sp>
      <p:sp>
        <p:nvSpPr>
          <p:cNvPr id="4" name="Slide Number Placeholder 3"/>
          <p:cNvSpPr>
            <a:spLocks noGrp="1"/>
          </p:cNvSpPr>
          <p:nvPr>
            <p:ph type="sldNum" sz="quarter" idx="5"/>
          </p:nvPr>
        </p:nvSpPr>
        <p:spPr/>
        <p:txBody>
          <a:bodyPr/>
          <a:lstStyle/>
          <a:p>
            <a:fld id="{3120C2B5-E71A-46C2-B3CF-2C996AA4D528}" type="slidenum">
              <a:rPr lang="en-US" smtClean="0"/>
              <a:t>5</a:t>
            </a:fld>
            <a:endParaRPr lang="en-US"/>
          </a:p>
        </p:txBody>
      </p:sp>
    </p:spTree>
    <p:extLst>
      <p:ext uri="{BB962C8B-B14F-4D97-AF65-F5344CB8AC3E}">
        <p14:creationId xmlns:p14="http://schemas.microsoft.com/office/powerpoint/2010/main" val="219133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major outreach is via the 2x weekly radio broadcast.  Please visit Wabomba George’s FB page (link provided).  </a:t>
            </a:r>
          </a:p>
          <a:p>
            <a:endParaRPr lang="en-US" sz="1100" dirty="0"/>
          </a:p>
          <a:p>
            <a:r>
              <a:rPr lang="en-US" sz="1100" dirty="0"/>
              <a:t>Link to WG FB page: https://www.facebook.com/wabomba.george.9</a:t>
            </a:r>
          </a:p>
          <a:p>
            <a:endParaRPr lang="en-US" sz="1100" dirty="0"/>
          </a:p>
          <a:p>
            <a:r>
              <a:rPr lang="en-US" sz="1100" dirty="0"/>
              <a:t>The Radio Ministry is supported by brother Scott Richards, pictured on the previous slide.  We had the great blessing to meet up with Scott in </a:t>
            </a:r>
            <a:r>
              <a:rPr lang="en-US" sz="1100" dirty="0" err="1"/>
              <a:t>Bududa</a:t>
            </a:r>
            <a:r>
              <a:rPr lang="en-US" sz="1100" dirty="0"/>
              <a:t> for a short time.  Scott Richards works with the Tara church of Christ in Crossville, TN.  Scott’s impact extends throughout Asia and Africa in many fields.  His support and work with WG and JM &amp; the </a:t>
            </a:r>
            <a:r>
              <a:rPr lang="en-US" sz="1100" dirty="0" err="1"/>
              <a:t>Bududa</a:t>
            </a:r>
            <a:r>
              <a:rPr lang="en-US" sz="1100" dirty="0"/>
              <a:t> church has been key and essential to the growth of the Lord’s church in Eastern Uganda.  </a:t>
            </a:r>
          </a:p>
          <a:p>
            <a:endParaRPr lang="en-US" sz="1100" dirty="0"/>
          </a:p>
          <a:p>
            <a:r>
              <a:rPr lang="en-US" sz="1600" b="1" i="0" u="none" strike="noStrike" baseline="0" dirty="0">
                <a:solidFill>
                  <a:srgbClr val="8D7221"/>
                </a:solidFill>
                <a:latin typeface="Verdana" panose="020B0604030504040204" pitchFamily="34" charset="0"/>
              </a:rPr>
              <a:t>Isa 55:11</a:t>
            </a:r>
            <a:r>
              <a:rPr lang="en-US" sz="1600" b="0" i="0" u="none" strike="noStrike" baseline="0" dirty="0">
                <a:solidFill>
                  <a:srgbClr val="292F33"/>
                </a:solidFill>
                <a:latin typeface="Verdana" panose="020B0604030504040204" pitchFamily="34" charset="0"/>
              </a:rPr>
              <a:t>  So shall my word be that </a:t>
            </a:r>
            <a:r>
              <a:rPr lang="en-US" sz="1600" b="0" i="0" u="none" strike="noStrike" baseline="0" dirty="0" err="1">
                <a:solidFill>
                  <a:srgbClr val="292F33"/>
                </a:solidFill>
                <a:latin typeface="Verdana" panose="020B0604030504040204" pitchFamily="34" charset="0"/>
              </a:rPr>
              <a:t>goeth</a:t>
            </a:r>
            <a:r>
              <a:rPr lang="en-US" sz="1600" b="0" i="0" u="none" strike="noStrike" baseline="0" dirty="0">
                <a:solidFill>
                  <a:srgbClr val="292F33"/>
                </a:solidFill>
                <a:latin typeface="Verdana" panose="020B0604030504040204" pitchFamily="34" charset="0"/>
              </a:rPr>
              <a:t> forth out of my mouth: it shall not return unto me void, but it shall accomplish that which I please, and it shall prosper </a:t>
            </a:r>
            <a:r>
              <a:rPr lang="en-US" sz="1600" b="0" i="1" u="none" strike="noStrike" baseline="0" dirty="0">
                <a:solidFill>
                  <a:srgbClr val="757575"/>
                </a:solidFill>
                <a:latin typeface="Verdana" panose="020B0604030504040204" pitchFamily="34" charset="0"/>
              </a:rPr>
              <a:t>in the thing</a:t>
            </a:r>
            <a:r>
              <a:rPr lang="en-US" sz="1600" b="0" i="0" u="none" strike="noStrike" baseline="0" dirty="0">
                <a:solidFill>
                  <a:srgbClr val="292F33"/>
                </a:solidFill>
                <a:latin typeface="Verdana" panose="020B0604030504040204" pitchFamily="34" charset="0"/>
              </a:rPr>
              <a:t> whereto I sent it. </a:t>
            </a:r>
            <a:endParaRPr lang="en-US" sz="1100" dirty="0"/>
          </a:p>
        </p:txBody>
      </p:sp>
      <p:sp>
        <p:nvSpPr>
          <p:cNvPr id="4" name="Slide Number Placeholder 3"/>
          <p:cNvSpPr>
            <a:spLocks noGrp="1"/>
          </p:cNvSpPr>
          <p:nvPr>
            <p:ph type="sldNum" sz="quarter" idx="5"/>
          </p:nvPr>
        </p:nvSpPr>
        <p:spPr/>
        <p:txBody>
          <a:bodyPr/>
          <a:lstStyle/>
          <a:p>
            <a:fld id="{3120C2B5-E71A-46C2-B3CF-2C996AA4D528}" type="slidenum">
              <a:rPr lang="en-US" smtClean="0"/>
              <a:t>6</a:t>
            </a:fld>
            <a:endParaRPr lang="en-US"/>
          </a:p>
        </p:txBody>
      </p:sp>
    </p:spTree>
    <p:extLst>
      <p:ext uri="{BB962C8B-B14F-4D97-AF65-F5344CB8AC3E}">
        <p14:creationId xmlns:p14="http://schemas.microsoft.com/office/powerpoint/2010/main" val="294962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Edrine</a:t>
            </a:r>
            <a:r>
              <a:rPr lang="en-US" dirty="0"/>
              <a:t> </a:t>
            </a:r>
            <a:r>
              <a:rPr lang="en-US" dirty="0" err="1"/>
              <a:t>Mubajje</a:t>
            </a:r>
            <a:r>
              <a:rPr lang="en-US" dirty="0"/>
              <a:t>, he is the Operations Officer at the Hotel we were staying at.  He was fascinated with the concept of TRUTH as developed in Rob </a:t>
            </a:r>
            <a:r>
              <a:rPr lang="en-US" dirty="0" err="1"/>
              <a:t>Whitacres’s</a:t>
            </a:r>
            <a:r>
              <a:rPr lang="en-US" dirty="0"/>
              <a:t> Back to the Bible Evangelism series. </a:t>
            </a:r>
          </a:p>
          <a:p>
            <a:endParaRPr lang="en-US" dirty="0"/>
          </a:p>
          <a:p>
            <a:r>
              <a:rPr lang="en-US" dirty="0"/>
              <a:t>Because of BTTB simplicity (clarity and progression), we used it inclusively in our one-on-one follow up bible studies. </a:t>
            </a:r>
          </a:p>
          <a:p>
            <a:endParaRPr lang="en-US" dirty="0"/>
          </a:p>
          <a:p>
            <a:r>
              <a:rPr lang="en-US" b="1" dirty="0"/>
              <a:t>Here are some of Rob Whitacre’s wonderful resource links to His/HTH Evangelism Training</a:t>
            </a:r>
          </a:p>
          <a:p>
            <a:endParaRPr lang="en-US" dirty="0"/>
          </a:p>
          <a:p>
            <a:r>
              <a:rPr lang="en-US" dirty="0">
                <a:hlinkClick r:id="rId3"/>
              </a:rPr>
              <a:t>Back to the Bible (BTTB) | Glad Tidings Publishing</a:t>
            </a:r>
            <a:endParaRPr lang="en-US" dirty="0"/>
          </a:p>
          <a:p>
            <a:endParaRPr lang="en-US" dirty="0"/>
          </a:p>
          <a:p>
            <a:r>
              <a:rPr lang="en-US" dirty="0">
                <a:hlinkClick r:id="rId4"/>
              </a:rPr>
              <a:t>Personal Evangelism Seminars | House to House Heart to Heart</a:t>
            </a:r>
            <a:endParaRPr lang="en-US" dirty="0"/>
          </a:p>
          <a:p>
            <a:endParaRPr lang="en-US" dirty="0"/>
          </a:p>
          <a:p>
            <a:r>
              <a:rPr lang="en-US" dirty="0">
                <a:hlinkClick r:id="rId5"/>
              </a:rPr>
              <a:t>Back to the Bible | WVBS Online Video</a:t>
            </a:r>
            <a:endParaRPr lang="en-US" dirty="0"/>
          </a:p>
          <a:p>
            <a:endParaRPr lang="en-US" dirty="0"/>
          </a:p>
          <a:p>
            <a:endParaRPr lang="en-US" dirty="0"/>
          </a:p>
          <a:p>
            <a:endParaRPr lang="en-US" dirty="0"/>
          </a:p>
          <a:p>
            <a:r>
              <a:rPr lang="en-US" b="1" i="1" dirty="0"/>
              <a:t>“These things can be understood” </a:t>
            </a:r>
          </a:p>
          <a:p>
            <a:endParaRPr lang="en-US" b="1" i="1" dirty="0"/>
          </a:p>
          <a:p>
            <a:r>
              <a:rPr lang="en-US" b="0" i="0" dirty="0" err="1"/>
              <a:t>Edrine</a:t>
            </a:r>
            <a:r>
              <a:rPr lang="en-US" b="0" i="0" dirty="0"/>
              <a:t> was thrilled to receive a new copy of the Apologetics Press study bible. </a:t>
            </a:r>
          </a:p>
        </p:txBody>
      </p:sp>
      <p:sp>
        <p:nvSpPr>
          <p:cNvPr id="4" name="Slide Number Placeholder 3"/>
          <p:cNvSpPr>
            <a:spLocks noGrp="1"/>
          </p:cNvSpPr>
          <p:nvPr>
            <p:ph type="sldNum" sz="quarter" idx="5"/>
          </p:nvPr>
        </p:nvSpPr>
        <p:spPr/>
        <p:txBody>
          <a:bodyPr/>
          <a:lstStyle/>
          <a:p>
            <a:fld id="{3120C2B5-E71A-46C2-B3CF-2C996AA4D528}" type="slidenum">
              <a:rPr lang="en-US" smtClean="0"/>
              <a:t>7</a:t>
            </a:fld>
            <a:endParaRPr lang="en-US"/>
          </a:p>
        </p:txBody>
      </p:sp>
    </p:spTree>
    <p:extLst>
      <p:ext uri="{BB962C8B-B14F-4D97-AF65-F5344CB8AC3E}">
        <p14:creationId xmlns:p14="http://schemas.microsoft.com/office/powerpoint/2010/main" val="336399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Moses was a life long Pentecostal Pastor in the capital city of Kampala.  He had heard the radio broadcast and called in requesting to meet with us.  </a:t>
            </a:r>
          </a:p>
          <a:p>
            <a:endParaRPr lang="en-US" dirty="0"/>
          </a:p>
          <a:p>
            <a:r>
              <a:rPr lang="en-US" dirty="0"/>
              <a:t>We quickly encouraged Moses and invited him to attend the Preacher’s Workshop which he was excited to do.</a:t>
            </a:r>
          </a:p>
          <a:p>
            <a:endParaRPr lang="en-US" dirty="0"/>
          </a:p>
          <a:p>
            <a:r>
              <a:rPr lang="en-US" dirty="0"/>
              <a:t>Teach, Baptize, teach… </a:t>
            </a:r>
            <a:r>
              <a:rPr lang="en-US" b="1" dirty="0"/>
              <a:t>that’s </a:t>
            </a:r>
            <a:r>
              <a:rPr lang="en-US" b="1" dirty="0" err="1"/>
              <a:t>Edrine</a:t>
            </a:r>
            <a:r>
              <a:rPr lang="en-US" b="1" dirty="0"/>
              <a:t>, baptized just a few days earlier with Wabomba George.  </a:t>
            </a:r>
          </a:p>
          <a:p>
            <a:endParaRPr lang="en-US" dirty="0"/>
          </a:p>
          <a:p>
            <a:r>
              <a:rPr lang="en-US" dirty="0"/>
              <a:t>Moses committed himself to the Lord and desires to return to his home state in Eastern Uganda and plant a new congregation. </a:t>
            </a:r>
          </a:p>
        </p:txBody>
      </p:sp>
      <p:sp>
        <p:nvSpPr>
          <p:cNvPr id="4" name="Slide Number Placeholder 3"/>
          <p:cNvSpPr>
            <a:spLocks noGrp="1"/>
          </p:cNvSpPr>
          <p:nvPr>
            <p:ph type="sldNum" sz="quarter" idx="5"/>
          </p:nvPr>
        </p:nvSpPr>
        <p:spPr/>
        <p:txBody>
          <a:bodyPr/>
          <a:lstStyle/>
          <a:p>
            <a:fld id="{3120C2B5-E71A-46C2-B3CF-2C996AA4D528}" type="slidenum">
              <a:rPr lang="en-US" smtClean="0"/>
              <a:t>8</a:t>
            </a:fld>
            <a:endParaRPr lang="en-US"/>
          </a:p>
        </p:txBody>
      </p:sp>
    </p:spTree>
    <p:extLst>
      <p:ext uri="{BB962C8B-B14F-4D97-AF65-F5344CB8AC3E}">
        <p14:creationId xmlns:p14="http://schemas.microsoft.com/office/powerpoint/2010/main" val="194034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glorious day this was as we walked down to the river behind the hotel.  </a:t>
            </a:r>
          </a:p>
          <a:p>
            <a:endParaRPr lang="en-US" dirty="0"/>
          </a:p>
          <a:p>
            <a:r>
              <a:rPr lang="en-US" dirty="0"/>
              <a:t>Andrew: Gate guard and security, “I want to be saved”</a:t>
            </a:r>
          </a:p>
          <a:p>
            <a:endParaRPr lang="en-US" dirty="0"/>
          </a:p>
          <a:p>
            <a:r>
              <a:rPr lang="en-US" dirty="0"/>
              <a:t>Christine: the hotel General Manager, who kept repeating, </a:t>
            </a:r>
            <a:r>
              <a:rPr lang="en-US" b="1" dirty="0"/>
              <a:t>“Evidence-Facts-Truth-Faith” </a:t>
            </a:r>
          </a:p>
        </p:txBody>
      </p:sp>
      <p:sp>
        <p:nvSpPr>
          <p:cNvPr id="4" name="Slide Number Placeholder 3"/>
          <p:cNvSpPr>
            <a:spLocks noGrp="1"/>
          </p:cNvSpPr>
          <p:nvPr>
            <p:ph type="sldNum" sz="quarter" idx="5"/>
          </p:nvPr>
        </p:nvSpPr>
        <p:spPr/>
        <p:txBody>
          <a:bodyPr/>
          <a:lstStyle/>
          <a:p>
            <a:fld id="{3120C2B5-E71A-46C2-B3CF-2C996AA4D528}" type="slidenum">
              <a:rPr lang="en-US" smtClean="0"/>
              <a:t>9</a:t>
            </a:fld>
            <a:endParaRPr lang="en-US"/>
          </a:p>
        </p:txBody>
      </p:sp>
    </p:spTree>
    <p:extLst>
      <p:ext uri="{BB962C8B-B14F-4D97-AF65-F5344CB8AC3E}">
        <p14:creationId xmlns:p14="http://schemas.microsoft.com/office/powerpoint/2010/main" val="393781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9B023D1-B432-4327-9B3B-545A055D0CD3}"/>
              </a:ext>
            </a:extLst>
          </p:cNvPr>
          <p:cNvSpPr>
            <a:spLocks noGrp="1"/>
          </p:cNvSpPr>
          <p:nvPr>
            <p:ph type="pic" sz="quarter" idx="11"/>
          </p:nvPr>
        </p:nvSpPr>
        <p:spPr>
          <a:xfrm>
            <a:off x="0" y="-38905"/>
            <a:ext cx="12261163" cy="6896905"/>
          </a:xfrm>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D44B8F7E-01E4-AA4B-B60F-A2BF94E3A19C}"/>
              </a:ext>
            </a:extLst>
          </p:cNvPr>
          <p:cNvSpPr>
            <a:spLocks noGrp="1"/>
          </p:cNvSpPr>
          <p:nvPr>
            <p:ph type="body" sz="quarter" idx="10"/>
          </p:nvPr>
        </p:nvSpPr>
        <p:spPr>
          <a:xfrm>
            <a:off x="1530439" y="1886755"/>
            <a:ext cx="9131121" cy="3084489"/>
          </a:xfrm>
          <a:solidFill>
            <a:schemeClr val="accent1">
              <a:alpha val="89000"/>
            </a:schemeClr>
          </a:solidFill>
        </p:spPr>
        <p:txBody>
          <a:bodyPr lIns="1005840" tIns="640080" anchor="t" anchorCtr="0">
            <a:noAutofit/>
          </a:bodyPr>
          <a:lstStyle>
            <a:lvl1pPr marL="0" indent="0" algn="l">
              <a:buNone/>
              <a:defRPr sz="3600">
                <a:solidFill>
                  <a:schemeClr val="bg1"/>
                </a:solidFill>
                <a:latin typeface="+mj-lt"/>
              </a:defRPr>
            </a:lvl1pPr>
            <a:lvl2pPr marL="457200" indent="0" algn="l">
              <a:buNone/>
              <a:defRPr sz="2800">
                <a:solidFill>
                  <a:schemeClr val="bg1"/>
                </a:solidFill>
                <a:latin typeface="+mj-lt"/>
              </a:defRPr>
            </a:lvl2pPr>
            <a:lvl3pPr marL="914400" indent="0" algn="l">
              <a:buNone/>
              <a:defRPr sz="2400">
                <a:solidFill>
                  <a:schemeClr val="bg1"/>
                </a:solidFill>
                <a:latin typeface="+mj-lt"/>
              </a:defRPr>
            </a:lvl3pPr>
            <a:lvl4pPr marL="1371600" indent="0" algn="l">
              <a:buNone/>
              <a:defRPr sz="2000">
                <a:solidFill>
                  <a:schemeClr val="bg1"/>
                </a:solidFill>
                <a:latin typeface="+mj-lt"/>
              </a:defRPr>
            </a:lvl4pPr>
            <a:lvl5pPr marL="1828800" indent="0" algn="l">
              <a:buNone/>
              <a:defRPr sz="2000">
                <a:solidFill>
                  <a:schemeClr val="bg1"/>
                </a:solidFill>
                <a:latin typeface="+mj-lt"/>
              </a:defRPr>
            </a:lvl5pPr>
          </a:lstStyle>
          <a:p>
            <a:pPr lvl="0"/>
            <a:r>
              <a:rPr lang="en-US"/>
              <a:t>Click to edit Master text styles</a:t>
            </a:r>
          </a:p>
        </p:txBody>
      </p:sp>
      <p:sp>
        <p:nvSpPr>
          <p:cNvPr id="2" name="Title 1">
            <a:extLst>
              <a:ext uri="{FF2B5EF4-FFF2-40B4-BE49-F238E27FC236}">
                <a16:creationId xmlns:a16="http://schemas.microsoft.com/office/drawing/2014/main" id="{1F8581E8-B832-44F5-8573-1D49AF804EAA}"/>
              </a:ext>
            </a:extLst>
          </p:cNvPr>
          <p:cNvSpPr>
            <a:spLocks noGrp="1"/>
          </p:cNvSpPr>
          <p:nvPr>
            <p:ph type="title"/>
          </p:nvPr>
        </p:nvSpPr>
        <p:spPr>
          <a:xfrm>
            <a:off x="2448642" y="4040803"/>
            <a:ext cx="7766978" cy="484050"/>
          </a:xfrm>
        </p:spPr>
        <p:txBody>
          <a:bodyPr>
            <a:noAutofit/>
          </a:bodyPr>
          <a:lstStyle>
            <a:lvl1pPr>
              <a:defRPr sz="1800" cap="all" baseline="0">
                <a:solidFill>
                  <a:schemeClr val="bg1"/>
                </a:solidFill>
                <a:latin typeface="+mn-lt"/>
              </a:defRPr>
            </a:lvl1pPr>
          </a:lstStyle>
          <a:p>
            <a:r>
              <a:rPr lang="en-US"/>
              <a:t>Click to edit Master title style</a:t>
            </a:r>
          </a:p>
        </p:txBody>
      </p:sp>
      <p:sp>
        <p:nvSpPr>
          <p:cNvPr id="6" name="Date Placeholder 1">
            <a:extLst>
              <a:ext uri="{FF2B5EF4-FFF2-40B4-BE49-F238E27FC236}">
                <a16:creationId xmlns:a16="http://schemas.microsoft.com/office/drawing/2014/main" id="{38C5CB97-CD0D-4684-A674-58C891FBC20B}"/>
              </a:ext>
            </a:extLst>
          </p:cNvPr>
          <p:cNvSpPr>
            <a:spLocks noGrp="1"/>
          </p:cNvSpPr>
          <p:nvPr>
            <p:ph type="dt" sz="half" idx="12"/>
          </p:nvPr>
        </p:nvSpPr>
        <p:spPr>
          <a:xfrm>
            <a:off x="381000" y="6356350"/>
            <a:ext cx="2743200" cy="365125"/>
          </a:xfrm>
        </p:spPr>
        <p:txBody>
          <a:bodyPr/>
          <a:lstStyle>
            <a:lvl1pPr>
              <a:defRPr>
                <a:solidFill>
                  <a:schemeClr val="bg1"/>
                </a:solidFill>
              </a:defRPr>
            </a:lvl1pPr>
          </a:lstStyle>
          <a:p>
            <a:r>
              <a:rPr lang="en-US" dirty="0"/>
              <a:t>20XX</a:t>
            </a:r>
          </a:p>
        </p:txBody>
      </p:sp>
      <p:sp>
        <p:nvSpPr>
          <p:cNvPr id="7" name="Footer Placeholder 2">
            <a:extLst>
              <a:ext uri="{FF2B5EF4-FFF2-40B4-BE49-F238E27FC236}">
                <a16:creationId xmlns:a16="http://schemas.microsoft.com/office/drawing/2014/main" id="{9DB43653-49BD-4FF8-AC52-100F2628D038}"/>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8" name="Slide Number Placeholder 3">
            <a:extLst>
              <a:ext uri="{FF2B5EF4-FFF2-40B4-BE49-F238E27FC236}">
                <a16:creationId xmlns:a16="http://schemas.microsoft.com/office/drawing/2014/main" id="{C175707F-64A0-469B-AE09-445DCC67D318}"/>
              </a:ext>
            </a:extLst>
          </p:cNvPr>
          <p:cNvSpPr>
            <a:spLocks noGrp="1"/>
          </p:cNvSpPr>
          <p:nvPr>
            <p:ph type="sldNum" sz="quarter" idx="14"/>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0442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facebook.com/wabomba.george.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s://evangelism.housetohouse.com/" TargetMode="External"/><Relationship Id="rId3" Type="http://schemas.openxmlformats.org/officeDocument/2006/relationships/image" Target="../media/image19.jpeg"/><Relationship Id="rId7" Type="http://schemas.openxmlformats.org/officeDocument/2006/relationships/hyperlink" Target="https://video.wvbs.org/program/back-to-the-bible/?utm_source=brevo&amp;utm_campaign=Online%20Video%20Back%20to%20the%20Bible&amp;utm_medium=emai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hyperlink" Target="https://gladtidingspublishing.com/collections/back-to-the-bible-btt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45B96A5-EF82-4C52-90AB-D7A2C4CC8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6D705BE-4E65-56E4-3C14-F10B1CFE9B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4683" y="10"/>
            <a:ext cx="7557317" cy="6857990"/>
          </a:xfrm>
          <a:prstGeom prst="rect">
            <a:avLst/>
          </a:prstGeom>
        </p:spPr>
      </p:pic>
      <p:pic>
        <p:nvPicPr>
          <p:cNvPr id="7" name="Picture 6">
            <a:extLst>
              <a:ext uri="{FF2B5EF4-FFF2-40B4-BE49-F238E27FC236}">
                <a16:creationId xmlns:a16="http://schemas.microsoft.com/office/drawing/2014/main" id="{06EDEEC3-0D1E-2987-2822-2BD5C6254D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8102493" cy="6857990"/>
          </a:xfrm>
          <a:custGeom>
            <a:avLst/>
            <a:gdLst/>
            <a:ahLst/>
            <a:cxnLst/>
            <a:rect l="l" t="t" r="r" b="b"/>
            <a:pathLst>
              <a:path w="8102513" h="6858000">
                <a:moveTo>
                  <a:pt x="0" y="0"/>
                </a:moveTo>
                <a:lnTo>
                  <a:pt x="4500048" y="0"/>
                </a:lnTo>
                <a:lnTo>
                  <a:pt x="4794418" y="0"/>
                </a:lnTo>
                <a:cubicBezTo>
                  <a:pt x="4794418" y="0"/>
                  <a:pt x="4794418" y="0"/>
                  <a:pt x="8020436" y="3226734"/>
                </a:cubicBezTo>
                <a:cubicBezTo>
                  <a:pt x="8129873" y="3336196"/>
                  <a:pt x="8129873" y="3517045"/>
                  <a:pt x="8020436" y="3626507"/>
                </a:cubicBezTo>
                <a:cubicBezTo>
                  <a:pt x="8020436" y="3626507"/>
                  <a:pt x="8020436" y="3626507"/>
                  <a:pt x="4789660" y="6858000"/>
                </a:cubicBezTo>
                <a:lnTo>
                  <a:pt x="4785185" y="6858000"/>
                </a:lnTo>
                <a:lnTo>
                  <a:pt x="4774556" y="6858000"/>
                </a:lnTo>
                <a:lnTo>
                  <a:pt x="4753857" y="6858000"/>
                </a:lnTo>
                <a:lnTo>
                  <a:pt x="4719732" y="6858000"/>
                </a:lnTo>
                <a:lnTo>
                  <a:pt x="4668824" y="6858000"/>
                </a:lnTo>
                <a:lnTo>
                  <a:pt x="4597777" y="6858000"/>
                </a:lnTo>
                <a:lnTo>
                  <a:pt x="4503233" y="6858000"/>
                </a:lnTo>
                <a:lnTo>
                  <a:pt x="4500048" y="6858000"/>
                </a:lnTo>
                <a:lnTo>
                  <a:pt x="0" y="6858000"/>
                </a:lnTo>
                <a:close/>
              </a:path>
            </a:pathLst>
          </a:custGeom>
          <a:ln>
            <a:solidFill>
              <a:schemeClr val="accent1"/>
            </a:solidFill>
          </a:ln>
        </p:spPr>
      </p:pic>
      <p:sp>
        <p:nvSpPr>
          <p:cNvPr id="31" name="Freeform 5">
            <a:extLst>
              <a:ext uri="{FF2B5EF4-FFF2-40B4-BE49-F238E27FC236}">
                <a16:creationId xmlns:a16="http://schemas.microsoft.com/office/drawing/2014/main" id="{9144B244-5051-4AA1-A888-95F3130DE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C6EBD85-234C-B6D0-9CF8-4D8CA926AF4B}"/>
              </a:ext>
            </a:extLst>
          </p:cNvPr>
          <p:cNvSpPr>
            <a:spLocks noGrp="1"/>
          </p:cNvSpPr>
          <p:nvPr>
            <p:ph type="ctrTitle"/>
          </p:nvPr>
        </p:nvSpPr>
        <p:spPr>
          <a:xfrm>
            <a:off x="318052" y="3962400"/>
            <a:ext cx="9223881" cy="958911"/>
          </a:xfrm>
        </p:spPr>
        <p:txBody>
          <a:bodyPr>
            <a:normAutofit fontScale="90000"/>
          </a:bodyPr>
          <a:lstStyle/>
          <a:p>
            <a:r>
              <a:rPr lang="en-US" sz="4400" dirty="0">
                <a:solidFill>
                  <a:srgbClr val="FEFFFF"/>
                </a:solidFill>
              </a:rPr>
              <a:t>Cordon Uganda Mission Trip Report </a:t>
            </a:r>
          </a:p>
        </p:txBody>
      </p:sp>
      <p:sp>
        <p:nvSpPr>
          <p:cNvPr id="3" name="Subtitle 2">
            <a:extLst>
              <a:ext uri="{FF2B5EF4-FFF2-40B4-BE49-F238E27FC236}">
                <a16:creationId xmlns:a16="http://schemas.microsoft.com/office/drawing/2014/main" id="{31F06734-38A5-8564-B65A-85D94FB7E55B}"/>
              </a:ext>
            </a:extLst>
          </p:cNvPr>
          <p:cNvSpPr>
            <a:spLocks noGrp="1"/>
          </p:cNvSpPr>
          <p:nvPr>
            <p:ph type="subTitle" idx="1"/>
          </p:nvPr>
        </p:nvSpPr>
        <p:spPr>
          <a:xfrm>
            <a:off x="1083733" y="4944531"/>
            <a:ext cx="8458200" cy="524935"/>
          </a:xfrm>
        </p:spPr>
        <p:txBody>
          <a:bodyPr>
            <a:normAutofit/>
          </a:bodyPr>
          <a:lstStyle/>
          <a:p>
            <a:r>
              <a:rPr lang="en-US" dirty="0">
                <a:solidFill>
                  <a:srgbClr val="FEFFFF"/>
                </a:solidFill>
              </a:rPr>
              <a:t>November 2023</a:t>
            </a:r>
          </a:p>
        </p:txBody>
      </p:sp>
      <p:sp>
        <p:nvSpPr>
          <p:cNvPr id="4" name="TextBox 3">
            <a:extLst>
              <a:ext uri="{FF2B5EF4-FFF2-40B4-BE49-F238E27FC236}">
                <a16:creationId xmlns:a16="http://schemas.microsoft.com/office/drawing/2014/main" id="{7289EC54-0CC3-B626-1C2B-3B109E331360}"/>
              </a:ext>
            </a:extLst>
          </p:cNvPr>
          <p:cNvSpPr txBox="1"/>
          <p:nvPr/>
        </p:nvSpPr>
        <p:spPr>
          <a:xfrm>
            <a:off x="1789043" y="1154213"/>
            <a:ext cx="2048666" cy="400110"/>
          </a:xfrm>
          <a:prstGeom prst="rect">
            <a:avLst/>
          </a:prstGeom>
          <a:solidFill>
            <a:srgbClr val="FFC000"/>
          </a:solidFill>
        </p:spPr>
        <p:txBody>
          <a:bodyPr wrap="square" rtlCol="0" anchor="ctr">
            <a:spAutoFit/>
          </a:bodyPr>
          <a:lstStyle/>
          <a:p>
            <a:pPr algn="ctr"/>
            <a:r>
              <a:rPr lang="en-US" sz="2000" b="1" dirty="0"/>
              <a:t>1 The. 1:3</a:t>
            </a:r>
          </a:p>
        </p:txBody>
      </p:sp>
    </p:spTree>
    <p:extLst>
      <p:ext uri="{BB962C8B-B14F-4D97-AF65-F5344CB8AC3E}">
        <p14:creationId xmlns:p14="http://schemas.microsoft.com/office/powerpoint/2010/main" val="392534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5"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6"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7"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8"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9"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70"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71"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72"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73"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74"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75"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6"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8" name="Group 77">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9"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0"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1"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82"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83"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84"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85"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86"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7"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8"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9"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0"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92" name="Rectangle 91">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96" name="Rectangle 95">
            <a:extLst>
              <a:ext uri="{FF2B5EF4-FFF2-40B4-BE49-F238E27FC236}">
                <a16:creationId xmlns:a16="http://schemas.microsoft.com/office/drawing/2014/main" id="{92BEC863-1172-4B3D-9722-ABDAA0C92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98" name="Rectangle 97">
            <a:extLst>
              <a:ext uri="{FF2B5EF4-FFF2-40B4-BE49-F238E27FC236}">
                <a16:creationId xmlns:a16="http://schemas.microsoft.com/office/drawing/2014/main" id="{4DF80A8C-710D-4AAA-BD41-708496E8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pregnant person in a blue dress with a person in a suit and a person in a suit&#10;&#10;Description automatically generated">
            <a:extLst>
              <a:ext uri="{FF2B5EF4-FFF2-40B4-BE49-F238E27FC236}">
                <a16:creationId xmlns:a16="http://schemas.microsoft.com/office/drawing/2014/main" id="{00A5E570-9F2C-1DA3-2CC0-D2F484AB75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3941" y="-3"/>
            <a:ext cx="3788327" cy="6858003"/>
          </a:xfrm>
          <a:prstGeom prst="rect">
            <a:avLst/>
          </a:prstGeom>
        </p:spPr>
      </p:pic>
      <p:sp>
        <p:nvSpPr>
          <p:cNvPr id="100" name="Rectangle 99">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2267" y="0"/>
            <a:ext cx="4639734"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DEDB0060-5B30-BC2D-1CFE-0780BA95C6C5}"/>
              </a:ext>
            </a:extLst>
          </p:cNvPr>
          <p:cNvSpPr txBox="1"/>
          <p:nvPr/>
        </p:nvSpPr>
        <p:spPr>
          <a:xfrm>
            <a:off x="7872851" y="1795849"/>
            <a:ext cx="3778870" cy="3114818"/>
          </a:xfrm>
          <a:prstGeom prst="rect">
            <a:avLst/>
          </a:prstGeom>
        </p:spPr>
        <p:txBody>
          <a:bodyPr vert="horz" lIns="91440" tIns="45720" rIns="91440" bIns="45720" rtlCol="0" anchor="b">
            <a:normAutofit/>
          </a:bodyPr>
          <a:lstStyle/>
          <a:p>
            <a:pPr>
              <a:spcBef>
                <a:spcPct val="0"/>
              </a:spcBef>
              <a:spcAft>
                <a:spcPts val="600"/>
              </a:spcAft>
            </a:pPr>
            <a:r>
              <a:rPr lang="en-US" sz="4000">
                <a:solidFill>
                  <a:srgbClr val="FEFFFF"/>
                </a:solidFill>
                <a:latin typeface="+mj-lt"/>
                <a:ea typeface="+mj-ea"/>
                <a:cs typeface="+mj-cs"/>
              </a:rPr>
              <a:t>Gospel Meetings : There is no other Name</a:t>
            </a:r>
          </a:p>
        </p:txBody>
      </p:sp>
      <p:sp>
        <p:nvSpPr>
          <p:cNvPr id="102" name="Freeform 5">
            <a:extLst>
              <a:ext uri="{FF2B5EF4-FFF2-40B4-BE49-F238E27FC236}">
                <a16:creationId xmlns:a16="http://schemas.microsoft.com/office/drawing/2014/main" id="{84907570-11AD-497C-8683-DBD0D5855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787978"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descr="A group of children sitting in a room&#10;&#10;Description automatically generated">
            <a:extLst>
              <a:ext uri="{FF2B5EF4-FFF2-40B4-BE49-F238E27FC236}">
                <a16:creationId xmlns:a16="http://schemas.microsoft.com/office/drawing/2014/main" id="{64F1B0D0-73D9-C334-3F1C-A02463D36E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3048" y="3"/>
            <a:ext cx="3753273" cy="3428997"/>
          </a:xfrm>
          <a:prstGeom prst="rect">
            <a:avLst/>
          </a:prstGeom>
        </p:spPr>
      </p:pic>
      <p:pic>
        <p:nvPicPr>
          <p:cNvPr id="6" name="Picture 5" descr="A group of people sitting in a room&#10;&#10;Description automatically generated">
            <a:extLst>
              <a:ext uri="{FF2B5EF4-FFF2-40B4-BE49-F238E27FC236}">
                <a16:creationId xmlns:a16="http://schemas.microsoft.com/office/drawing/2014/main" id="{EF6ACBD3-A849-88BC-107F-FFFE40F2CB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0" y="3429305"/>
            <a:ext cx="3768513" cy="3428695"/>
          </a:xfrm>
          <a:prstGeom prst="rect">
            <a:avLst/>
          </a:prstGeom>
        </p:spPr>
      </p:pic>
      <p:cxnSp>
        <p:nvCxnSpPr>
          <p:cNvPr id="104" name="Straight Connector 103">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85" y="3429000"/>
            <a:ext cx="3767328"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71562"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0E9111-65BF-94BA-B711-7105FD0EF608}"/>
              </a:ext>
            </a:extLst>
          </p:cNvPr>
          <p:cNvSpPr txBox="1"/>
          <p:nvPr/>
        </p:nvSpPr>
        <p:spPr>
          <a:xfrm>
            <a:off x="8256105" y="5227830"/>
            <a:ext cx="1791222" cy="461665"/>
          </a:xfrm>
          <a:prstGeom prst="rect">
            <a:avLst/>
          </a:prstGeom>
          <a:noFill/>
        </p:spPr>
        <p:txBody>
          <a:bodyPr wrap="square" rtlCol="0">
            <a:spAutoFit/>
          </a:bodyPr>
          <a:lstStyle/>
          <a:p>
            <a:pPr algn="ctr"/>
            <a:r>
              <a:rPr lang="en-US" sz="2400" dirty="0"/>
              <a:t>Acts 4:12</a:t>
            </a:r>
          </a:p>
        </p:txBody>
      </p:sp>
    </p:spTree>
    <p:extLst>
      <p:ext uri="{BB962C8B-B14F-4D97-AF65-F5344CB8AC3E}">
        <p14:creationId xmlns:p14="http://schemas.microsoft.com/office/powerpoint/2010/main" val="23668946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7"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8"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0"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1"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2"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3"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4"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5"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6"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7"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9" name="Group 28">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1"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2"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3"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5"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7"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8"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9"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0"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1"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3" name="Rectangle 42">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4" name="Picture 3" descr="A group of people posing for a photo&#10;&#10;Description automatically generated">
            <a:extLst>
              <a:ext uri="{FF2B5EF4-FFF2-40B4-BE49-F238E27FC236}">
                <a16:creationId xmlns:a16="http://schemas.microsoft.com/office/drawing/2014/main" id="{C3852B5A-FFB4-3E35-7924-88D8E274AB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6089904" cy="3429000"/>
          </a:xfrm>
          <a:prstGeom prst="rect">
            <a:avLst/>
          </a:prstGeom>
        </p:spPr>
      </p:pic>
      <p:pic>
        <p:nvPicPr>
          <p:cNvPr id="10" name="Picture 9" descr="A person standing at a podium in front of a group of people&#10;&#10;Description automatically generated">
            <a:extLst>
              <a:ext uri="{FF2B5EF4-FFF2-40B4-BE49-F238E27FC236}">
                <a16:creationId xmlns:a16="http://schemas.microsoft.com/office/drawing/2014/main" id="{5813C09F-19DB-E897-AC80-3A41A06194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2952" y="10"/>
            <a:ext cx="6099048" cy="3428990"/>
          </a:xfrm>
          <a:prstGeom prst="rect">
            <a:avLst/>
          </a:prstGeom>
        </p:spPr>
      </p:pic>
      <p:pic>
        <p:nvPicPr>
          <p:cNvPr id="6" name="Picture 5" descr="A group of people sitting in a room&#10;&#10;Description automatically generated">
            <a:extLst>
              <a:ext uri="{FF2B5EF4-FFF2-40B4-BE49-F238E27FC236}">
                <a16:creationId xmlns:a16="http://schemas.microsoft.com/office/drawing/2014/main" id="{1A928068-031D-68D8-0403-C6A0294220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3430982"/>
            <a:ext cx="6089903" cy="3427019"/>
          </a:xfrm>
          <a:prstGeom prst="rect">
            <a:avLst/>
          </a:prstGeom>
        </p:spPr>
      </p:pic>
      <p:pic>
        <p:nvPicPr>
          <p:cNvPr id="8" name="Picture 7" descr="A person standing in front of a group of people sitting around a table&#10;&#10;Description automatically generated">
            <a:extLst>
              <a:ext uri="{FF2B5EF4-FFF2-40B4-BE49-F238E27FC236}">
                <a16:creationId xmlns:a16="http://schemas.microsoft.com/office/drawing/2014/main" id="{24AC9D9B-85CA-D5B7-6779-89FF2DCCBD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2952" y="3429000"/>
            <a:ext cx="6099048" cy="3429000"/>
          </a:xfrm>
          <a:prstGeom prst="rect">
            <a:avLst/>
          </a:prstGeom>
        </p:spPr>
      </p:pic>
      <p:sp>
        <p:nvSpPr>
          <p:cNvPr id="47" name="Freeform: Shape 46">
            <a:extLst>
              <a:ext uri="{FF2B5EF4-FFF2-40B4-BE49-F238E27FC236}">
                <a16:creationId xmlns:a16="http://schemas.microsoft.com/office/drawing/2014/main" id="{A4DE5F68-EA4D-405D-A662-82838D038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048" y="2343806"/>
            <a:ext cx="9951353" cy="2170389"/>
          </a:xfrm>
          <a:custGeom>
            <a:avLst/>
            <a:gdLst>
              <a:gd name="connsiteX0" fmla="*/ 0 w 9951353"/>
              <a:gd name="connsiteY0" fmla="*/ 0 h 2170389"/>
              <a:gd name="connsiteX1" fmla="*/ 16525 w 9951353"/>
              <a:gd name="connsiteY1" fmla="*/ 0 h 2170389"/>
              <a:gd name="connsiteX2" fmla="*/ 1895356 w 9951353"/>
              <a:gd name="connsiteY2" fmla="*/ 0 h 2170389"/>
              <a:gd name="connsiteX3" fmla="*/ 3350270 w 9951353"/>
              <a:gd name="connsiteY3" fmla="*/ 0 h 2170389"/>
              <a:gd name="connsiteX4" fmla="*/ 3538001 w 9951353"/>
              <a:gd name="connsiteY4" fmla="*/ 0 h 2170389"/>
              <a:gd name="connsiteX5" fmla="*/ 8968113 w 9951353"/>
              <a:gd name="connsiteY5" fmla="*/ 0 h 2170389"/>
              <a:gd name="connsiteX6" fmla="*/ 9033819 w 9951353"/>
              <a:gd name="connsiteY6" fmla="*/ 26276 h 2170389"/>
              <a:gd name="connsiteX7" fmla="*/ 9043205 w 9951353"/>
              <a:gd name="connsiteY7" fmla="*/ 36786 h 2170389"/>
              <a:gd name="connsiteX8" fmla="*/ 9930233 w 9951353"/>
              <a:gd name="connsiteY8" fmla="*/ 1024760 h 2170389"/>
              <a:gd name="connsiteX9" fmla="*/ 9930233 w 9951353"/>
              <a:gd name="connsiteY9" fmla="*/ 1140374 h 2170389"/>
              <a:gd name="connsiteX10" fmla="*/ 9043205 w 9951353"/>
              <a:gd name="connsiteY10" fmla="*/ 2133603 h 2170389"/>
              <a:gd name="connsiteX11" fmla="*/ 9033819 w 9951353"/>
              <a:gd name="connsiteY11" fmla="*/ 2144113 h 2170389"/>
              <a:gd name="connsiteX12" fmla="*/ 8968113 w 9951353"/>
              <a:gd name="connsiteY12" fmla="*/ 2170389 h 2170389"/>
              <a:gd name="connsiteX13" fmla="*/ 3538001 w 9951353"/>
              <a:gd name="connsiteY13" fmla="*/ 2170389 h 2170389"/>
              <a:gd name="connsiteX14" fmla="*/ 3350270 w 9951353"/>
              <a:gd name="connsiteY14" fmla="*/ 2170389 h 2170389"/>
              <a:gd name="connsiteX15" fmla="*/ 1895356 w 9951353"/>
              <a:gd name="connsiteY15" fmla="*/ 2170389 h 2170389"/>
              <a:gd name="connsiteX16" fmla="*/ 12061 w 9951353"/>
              <a:gd name="connsiteY16" fmla="*/ 2170389 h 2170389"/>
              <a:gd name="connsiteX17" fmla="*/ 0 w 9951353"/>
              <a:gd name="connsiteY17"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1353" h="2170389">
                <a:moveTo>
                  <a:pt x="0" y="0"/>
                </a:moveTo>
                <a:lnTo>
                  <a:pt x="16525" y="0"/>
                </a:lnTo>
                <a:cubicBezTo>
                  <a:pt x="332919" y="0"/>
                  <a:pt x="895396" y="0"/>
                  <a:pt x="1895356" y="0"/>
                </a:cubicBezTo>
                <a:cubicBezTo>
                  <a:pt x="1895356" y="0"/>
                  <a:pt x="1895356" y="0"/>
                  <a:pt x="3350270" y="0"/>
                </a:cubicBezTo>
                <a:cubicBezTo>
                  <a:pt x="3350270" y="0"/>
                  <a:pt x="3350270" y="0"/>
                  <a:pt x="3538001" y="0"/>
                </a:cubicBezTo>
                <a:cubicBezTo>
                  <a:pt x="3538001" y="0"/>
                  <a:pt x="3538001" y="0"/>
                  <a:pt x="8968113" y="0"/>
                </a:cubicBezTo>
                <a:cubicBezTo>
                  <a:pt x="8991579" y="0"/>
                  <a:pt x="9015046" y="10510"/>
                  <a:pt x="9033819" y="26276"/>
                </a:cubicBezTo>
                <a:cubicBezTo>
                  <a:pt x="9038512" y="26276"/>
                  <a:pt x="9043205" y="31531"/>
                  <a:pt x="9043205" y="36786"/>
                </a:cubicBezTo>
                <a:cubicBezTo>
                  <a:pt x="9043205" y="36786"/>
                  <a:pt x="9043205" y="36786"/>
                  <a:pt x="9930233" y="1024760"/>
                </a:cubicBezTo>
                <a:cubicBezTo>
                  <a:pt x="9958393" y="1056291"/>
                  <a:pt x="9958393" y="1108843"/>
                  <a:pt x="9930233" y="1140374"/>
                </a:cubicBezTo>
                <a:cubicBezTo>
                  <a:pt x="9930233" y="1140374"/>
                  <a:pt x="9930233" y="1140374"/>
                  <a:pt x="9043205" y="2133603"/>
                </a:cubicBezTo>
                <a:cubicBezTo>
                  <a:pt x="9043205" y="2133603"/>
                  <a:pt x="9038512" y="2138858"/>
                  <a:pt x="9033819" y="2144113"/>
                </a:cubicBezTo>
                <a:cubicBezTo>
                  <a:pt x="9015046" y="2159879"/>
                  <a:pt x="8991579" y="2170389"/>
                  <a:pt x="8968113" y="2170389"/>
                </a:cubicBezTo>
                <a:cubicBezTo>
                  <a:pt x="8968113" y="2170389"/>
                  <a:pt x="8968113" y="2170389"/>
                  <a:pt x="3538001" y="2170389"/>
                </a:cubicBezTo>
                <a:cubicBezTo>
                  <a:pt x="3538001" y="2170389"/>
                  <a:pt x="3538001" y="2170389"/>
                  <a:pt x="3350270" y="2170389"/>
                </a:cubicBezTo>
                <a:cubicBezTo>
                  <a:pt x="3350270" y="2170389"/>
                  <a:pt x="3350270" y="2170389"/>
                  <a:pt x="1895356" y="2170389"/>
                </a:cubicBezTo>
                <a:cubicBezTo>
                  <a:pt x="1895356" y="2170389"/>
                  <a:pt x="1895356" y="2170389"/>
                  <a:pt x="12061" y="2170389"/>
                </a:cubicBezTo>
                <a:lnTo>
                  <a:pt x="0" y="2170389"/>
                </a:lnTo>
                <a:close/>
              </a:path>
            </a:pathLst>
          </a:custGeom>
          <a:solidFill>
            <a:srgbClr val="000000">
              <a:alpha val="92000"/>
            </a:srgb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8041CE88-9421-2418-F958-23E40DC24316}"/>
              </a:ext>
            </a:extLst>
          </p:cNvPr>
          <p:cNvSpPr txBox="1"/>
          <p:nvPr/>
        </p:nvSpPr>
        <p:spPr>
          <a:xfrm>
            <a:off x="1083733" y="2781586"/>
            <a:ext cx="7829679" cy="958911"/>
          </a:xfrm>
          <a:prstGeom prst="rect">
            <a:avLst/>
          </a:prstGeom>
        </p:spPr>
        <p:txBody>
          <a:bodyPr vert="horz" lIns="91440" tIns="45720" rIns="91440" bIns="45720" rtlCol="0" anchor="b">
            <a:normAutofit/>
          </a:bodyPr>
          <a:lstStyle/>
          <a:p>
            <a:pPr>
              <a:spcBef>
                <a:spcPct val="0"/>
              </a:spcBef>
              <a:spcAft>
                <a:spcPts val="600"/>
              </a:spcAft>
            </a:pPr>
            <a:r>
              <a:rPr lang="en-US" sz="4400">
                <a:solidFill>
                  <a:srgbClr val="FFFFFF"/>
                </a:solidFill>
                <a:latin typeface="+mj-lt"/>
                <a:ea typeface="+mj-ea"/>
                <a:cs typeface="+mj-cs"/>
              </a:rPr>
              <a:t>Preacher’s Workshop</a:t>
            </a:r>
          </a:p>
        </p:txBody>
      </p:sp>
    </p:spTree>
    <p:extLst>
      <p:ext uri="{BB962C8B-B14F-4D97-AF65-F5344CB8AC3E}">
        <p14:creationId xmlns:p14="http://schemas.microsoft.com/office/powerpoint/2010/main" val="99211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CCC7E855-0ACC-4AC9-17DC-817AB0C989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9" name="Picture 8" descr="A group of people sitting around a table&#10;&#10;Description automatically generated">
            <a:extLst>
              <a:ext uri="{FF2B5EF4-FFF2-40B4-BE49-F238E27FC236}">
                <a16:creationId xmlns:a16="http://schemas.microsoft.com/office/drawing/2014/main" id="{0DD2D4A2-A964-9B31-E18E-A965DDBC73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b="-1"/>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5" name="Picture 14" descr="A group of people sitting around a table&#10;&#10;Description automatically generated">
            <a:extLst>
              <a:ext uri="{FF2B5EF4-FFF2-40B4-BE49-F238E27FC236}">
                <a16:creationId xmlns:a16="http://schemas.microsoft.com/office/drawing/2014/main" id="{250E4166-31D3-F215-3D9C-0420985DBCD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3" name="Picture 2" descr="A group of people sitting at tables&#10;&#10;Description automatically generated">
            <a:extLst>
              <a:ext uri="{FF2B5EF4-FFF2-40B4-BE49-F238E27FC236}">
                <a16:creationId xmlns:a16="http://schemas.microsoft.com/office/drawing/2014/main" id="{028A86D4-9680-F341-BD23-249DD0B0B8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b="-3"/>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22953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Freeform 11">
            <a:extLst>
              <a:ext uri="{FF2B5EF4-FFF2-40B4-BE49-F238E27FC236}">
                <a16:creationId xmlns:a16="http://schemas.microsoft.com/office/drawing/2014/main" id="{34B5E8D1-019C-458E-B5DB-2FF97E72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4" name="Picture 3">
            <a:extLst>
              <a:ext uri="{FF2B5EF4-FFF2-40B4-BE49-F238E27FC236}">
                <a16:creationId xmlns:a16="http://schemas.microsoft.com/office/drawing/2014/main" id="{99AA6C11-5237-803F-9028-9BE2E75077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9212" y="643467"/>
            <a:ext cx="4395478" cy="5571066"/>
          </a:xfrm>
          <a:prstGeom prst="rect">
            <a:avLst/>
          </a:prstGeom>
        </p:spPr>
      </p:pic>
      <p:pic>
        <p:nvPicPr>
          <p:cNvPr id="3" name="Picture 2">
            <a:extLst>
              <a:ext uri="{FF2B5EF4-FFF2-40B4-BE49-F238E27FC236}">
                <a16:creationId xmlns:a16="http://schemas.microsoft.com/office/drawing/2014/main" id="{F7FE28E3-585B-18F6-4668-61FEB9E26F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7145556" y="643467"/>
            <a:ext cx="4395478" cy="5571066"/>
          </a:xfrm>
          <a:prstGeom prst="rect">
            <a:avLst/>
          </a:prstGeom>
        </p:spPr>
      </p:pic>
    </p:spTree>
    <p:extLst>
      <p:ext uri="{BB962C8B-B14F-4D97-AF65-F5344CB8AC3E}">
        <p14:creationId xmlns:p14="http://schemas.microsoft.com/office/powerpoint/2010/main" val="4661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21E125-BDF1-428F-B8C9-8C8809406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FD0BB6EB-5D62-4451-9AF0-6C5726A8B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CA66514A-13FC-483A-834F-CE8AB1853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104EA0-274B-95AD-76C5-7E42E1DD7BD6}"/>
              </a:ext>
            </a:extLst>
          </p:cNvPr>
          <p:cNvSpPr>
            <a:spLocks noGrp="1"/>
          </p:cNvSpPr>
          <p:nvPr>
            <p:ph type="ctrTitle"/>
          </p:nvPr>
        </p:nvSpPr>
        <p:spPr>
          <a:xfrm>
            <a:off x="540279" y="950243"/>
            <a:ext cx="3778870" cy="3114818"/>
          </a:xfrm>
        </p:spPr>
        <p:txBody>
          <a:bodyPr>
            <a:normAutofit fontScale="90000"/>
          </a:bodyPr>
          <a:lstStyle/>
          <a:p>
            <a:r>
              <a:rPr lang="en-US" sz="4000" dirty="0">
                <a:solidFill>
                  <a:srgbClr val="FEFFFF"/>
                </a:solidFill>
              </a:rPr>
              <a:t>With thanks for your continued love and partnership</a:t>
            </a:r>
          </a:p>
        </p:txBody>
      </p:sp>
      <p:pic>
        <p:nvPicPr>
          <p:cNvPr id="10" name="Picture 9" descr="A view of a mountain range from a high point&#10;&#10;Description automatically generated">
            <a:extLst>
              <a:ext uri="{FF2B5EF4-FFF2-40B4-BE49-F238E27FC236}">
                <a16:creationId xmlns:a16="http://schemas.microsoft.com/office/drawing/2014/main" id="{F7EE2D5C-FFDB-CBA0-2960-B8D655AAF7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732" y="10"/>
            <a:ext cx="3788327" cy="3428684"/>
          </a:xfrm>
          <a:prstGeom prst="rect">
            <a:avLst/>
          </a:prstGeom>
        </p:spPr>
      </p:pic>
      <p:pic>
        <p:nvPicPr>
          <p:cNvPr id="12" name="Picture 11" descr="A group of people standing on a muddy road&#10;&#10;Description automatically generated">
            <a:extLst>
              <a:ext uri="{FF2B5EF4-FFF2-40B4-BE49-F238E27FC236}">
                <a16:creationId xmlns:a16="http://schemas.microsoft.com/office/drawing/2014/main" id="{12B58683-45EE-B74C-2B2F-135B8099FE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23487" y="3428998"/>
            <a:ext cx="3768513" cy="3433714"/>
          </a:xfrm>
          <a:prstGeom prst="rect">
            <a:avLst/>
          </a:prstGeom>
        </p:spPr>
      </p:pic>
      <p:pic>
        <p:nvPicPr>
          <p:cNvPr id="16" name="Picture 15" descr="A couple of people posing for a picture&#10;&#10;Description automatically generated">
            <a:extLst>
              <a:ext uri="{FF2B5EF4-FFF2-40B4-BE49-F238E27FC236}">
                <a16:creationId xmlns:a16="http://schemas.microsoft.com/office/drawing/2014/main" id="{DA8D61DB-7522-2A46-3189-A646CF4970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9732" y="3428998"/>
            <a:ext cx="3788327" cy="3429002"/>
          </a:xfrm>
          <a:prstGeom prst="rect">
            <a:avLst/>
          </a:prstGeom>
        </p:spPr>
      </p:pic>
      <p:sp>
        <p:nvSpPr>
          <p:cNvPr id="27" name="Freeform 5">
            <a:extLst>
              <a:ext uri="{FF2B5EF4-FFF2-40B4-BE49-F238E27FC236}">
                <a16:creationId xmlns:a16="http://schemas.microsoft.com/office/drawing/2014/main" id="{39607CBF-A173-4176-8B6F-7A4910FCD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9ABE3AB8-FB08-194B-67E0-B9C21074570B}"/>
              </a:ext>
            </a:extLst>
          </p:cNvPr>
          <p:cNvSpPr>
            <a:spLocks noGrp="1"/>
          </p:cNvSpPr>
          <p:nvPr>
            <p:ph type="subTitle" idx="1"/>
          </p:nvPr>
        </p:nvSpPr>
        <p:spPr>
          <a:xfrm>
            <a:off x="540279" y="5189400"/>
            <a:ext cx="3778870" cy="544260"/>
          </a:xfrm>
        </p:spPr>
        <p:txBody>
          <a:bodyPr anchor="ctr">
            <a:normAutofit/>
          </a:bodyPr>
          <a:lstStyle/>
          <a:p>
            <a:r>
              <a:rPr lang="en-US" sz="2800" b="1" dirty="0">
                <a:solidFill>
                  <a:srgbClr val="FEFFFF"/>
                </a:solidFill>
              </a:rPr>
              <a:t>2 Cor. 9:8</a:t>
            </a:r>
          </a:p>
        </p:txBody>
      </p:sp>
      <p:pic>
        <p:nvPicPr>
          <p:cNvPr id="5" name="Picture 4" descr="A person standing on a path in a forest&#10;&#10;Description automatically generated">
            <a:extLst>
              <a:ext uri="{FF2B5EF4-FFF2-40B4-BE49-F238E27FC236}">
                <a16:creationId xmlns:a16="http://schemas.microsoft.com/office/drawing/2014/main" id="{DFEB44BA-7D0B-5CB3-BCF1-96DBDE8E87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38727" y="4"/>
            <a:ext cx="3753273" cy="3428997"/>
          </a:xfrm>
          <a:prstGeom prst="rect">
            <a:avLst/>
          </a:prstGeom>
        </p:spPr>
      </p:pic>
      <p:cxnSp>
        <p:nvCxnSpPr>
          <p:cNvPr id="29" name="Straight Connector 28">
            <a:extLst>
              <a:ext uri="{FF2B5EF4-FFF2-40B4-BE49-F238E27FC236}">
                <a16:creationId xmlns:a16="http://schemas.microsoft.com/office/drawing/2014/main" id="{89879286-640E-4054-8E8E-837CE1C71E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20438"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EAF1DD-7117-4759-9AA5-092ECF35EB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0305" y="3429000"/>
            <a:ext cx="7552944"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014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627C57-B980-F9B5-EA4D-943CD909D880}"/>
              </a:ext>
            </a:extLst>
          </p:cNvPr>
          <p:cNvSpPr>
            <a:spLocks noGrp="1"/>
          </p:cNvSpPr>
          <p:nvPr>
            <p:ph type="dt" sz="half" idx="12"/>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7B083A9-1881-3D1D-34B2-23C4CC22FA43}"/>
              </a:ext>
            </a:extLst>
          </p:cNvPr>
          <p:cNvSpPr>
            <a:spLocks noGrp="1"/>
          </p:cNvSpPr>
          <p:nvPr>
            <p:ph type="ftr" sz="quarter" idx="1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292154E7-EB40-CE4A-DA44-C8DC352AD1FF}"/>
              </a:ext>
            </a:extLst>
          </p:cNvPr>
          <p:cNvSpPr>
            <a:spLocks noGrp="1"/>
          </p:cNvSpPr>
          <p:nvPr>
            <p:ph type="sldNum" sz="quarter" idx="14"/>
          </p:nvPr>
        </p:nvSpPr>
        <p:spPr/>
        <p:txBody>
          <a:bodyPr/>
          <a:lstStyle/>
          <a:p>
            <a:fld id="{294A09A9-5501-47C1-A89A-A340965A2BE2}" type="slidenum">
              <a:rPr lang="en-US" smtClean="0"/>
              <a:pPr/>
              <a:t>2</a:t>
            </a:fld>
            <a:endParaRPr lang="en-US" dirty="0"/>
          </a:p>
        </p:txBody>
      </p:sp>
      <p:pic>
        <p:nvPicPr>
          <p:cNvPr id="9" name="Picture 8">
            <a:extLst>
              <a:ext uri="{FF2B5EF4-FFF2-40B4-BE49-F238E27FC236}">
                <a16:creationId xmlns:a16="http://schemas.microsoft.com/office/drawing/2014/main" id="{6B9DC2E5-A486-6387-2715-9F8D18B366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2587" y="142874"/>
            <a:ext cx="6163432" cy="3806825"/>
          </a:xfrm>
          <a:prstGeom prst="rect">
            <a:avLst/>
          </a:prstGeom>
        </p:spPr>
      </p:pic>
      <p:pic>
        <p:nvPicPr>
          <p:cNvPr id="12" name="Picture 11" descr="A room with many chairs&#10;&#10;Description automatically generated with low confidence">
            <a:extLst>
              <a:ext uri="{FF2B5EF4-FFF2-40B4-BE49-F238E27FC236}">
                <a16:creationId xmlns:a16="http://schemas.microsoft.com/office/drawing/2014/main" id="{9A4C7496-272B-D761-CB08-A7C688BEB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1265" y="1752599"/>
            <a:ext cx="3589735" cy="4786313"/>
          </a:xfrm>
          <a:prstGeom prst="rect">
            <a:avLst/>
          </a:prstGeom>
        </p:spPr>
      </p:pic>
      <p:pic>
        <p:nvPicPr>
          <p:cNvPr id="13" name="Picture 12">
            <a:extLst>
              <a:ext uri="{FF2B5EF4-FFF2-40B4-BE49-F238E27FC236}">
                <a16:creationId xmlns:a16="http://schemas.microsoft.com/office/drawing/2014/main" id="{7C038BE0-DACB-B43B-A945-3D5812B4F6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068" y="2390776"/>
            <a:ext cx="3232546" cy="4310062"/>
          </a:xfrm>
          <a:prstGeom prst="rect">
            <a:avLst/>
          </a:prstGeom>
        </p:spPr>
      </p:pic>
      <p:sp>
        <p:nvSpPr>
          <p:cNvPr id="14" name="TextBox 13">
            <a:extLst>
              <a:ext uri="{FF2B5EF4-FFF2-40B4-BE49-F238E27FC236}">
                <a16:creationId xmlns:a16="http://schemas.microsoft.com/office/drawing/2014/main" id="{15C09052-2B0B-AC93-D220-F4E52AEF9CFC}"/>
              </a:ext>
            </a:extLst>
          </p:cNvPr>
          <p:cNvSpPr txBox="1"/>
          <p:nvPr/>
        </p:nvSpPr>
        <p:spPr>
          <a:xfrm>
            <a:off x="3729038" y="4952969"/>
            <a:ext cx="3589735" cy="400110"/>
          </a:xfrm>
          <a:prstGeom prst="rect">
            <a:avLst/>
          </a:prstGeom>
          <a:noFill/>
        </p:spPr>
        <p:txBody>
          <a:bodyPr wrap="square" rtlCol="0">
            <a:spAutoFit/>
          </a:bodyPr>
          <a:lstStyle/>
          <a:p>
            <a:r>
              <a:rPr lang="en-US" sz="2000" b="1" i="1" dirty="0"/>
              <a:t>WG… fire in them bones!</a:t>
            </a:r>
          </a:p>
        </p:txBody>
      </p:sp>
      <p:sp>
        <p:nvSpPr>
          <p:cNvPr id="15" name="TextBox 14">
            <a:extLst>
              <a:ext uri="{FF2B5EF4-FFF2-40B4-BE49-F238E27FC236}">
                <a16:creationId xmlns:a16="http://schemas.microsoft.com/office/drawing/2014/main" id="{A5841B29-5435-93AC-4E35-E65DDFD071D3}"/>
              </a:ext>
            </a:extLst>
          </p:cNvPr>
          <p:cNvSpPr txBox="1"/>
          <p:nvPr/>
        </p:nvSpPr>
        <p:spPr>
          <a:xfrm>
            <a:off x="9015413" y="757238"/>
            <a:ext cx="2527230" cy="646331"/>
          </a:xfrm>
          <a:prstGeom prst="rect">
            <a:avLst/>
          </a:prstGeom>
          <a:noFill/>
        </p:spPr>
        <p:txBody>
          <a:bodyPr wrap="square" rtlCol="0">
            <a:spAutoFit/>
          </a:bodyPr>
          <a:lstStyle/>
          <a:p>
            <a:r>
              <a:rPr lang="en-US" b="1" dirty="0" err="1"/>
              <a:t>Bududu</a:t>
            </a:r>
            <a:r>
              <a:rPr lang="en-US" b="1" dirty="0"/>
              <a:t> church at John Mark’s (2022)</a:t>
            </a:r>
          </a:p>
        </p:txBody>
      </p:sp>
    </p:spTree>
    <p:extLst>
      <p:ext uri="{BB962C8B-B14F-4D97-AF65-F5344CB8AC3E}">
        <p14:creationId xmlns:p14="http://schemas.microsoft.com/office/powerpoint/2010/main" val="382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44"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5"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6"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7"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8"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9"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0"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1"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2"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3"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4"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5"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56">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58"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9"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B4151F74-4430-BADA-17F5-6D7521F0F2BE}"/>
              </a:ext>
            </a:extLst>
          </p:cNvPr>
          <p:cNvSpPr>
            <a:spLocks noGrp="1"/>
          </p:cNvSpPr>
          <p:nvPr>
            <p:ph type="title"/>
          </p:nvPr>
        </p:nvSpPr>
        <p:spPr>
          <a:xfrm>
            <a:off x="4179150" y="6284134"/>
            <a:ext cx="3318387" cy="459838"/>
          </a:xfrm>
        </p:spPr>
        <p:txBody>
          <a:bodyPr vert="horz" lIns="91440" tIns="45720" rIns="91440" bIns="45720" rtlCol="0" anchor="b">
            <a:noAutofit/>
          </a:bodyPr>
          <a:lstStyle/>
          <a:p>
            <a:r>
              <a:rPr lang="en-US" sz="2400" b="1" i="1" dirty="0"/>
              <a:t>And we’re off!</a:t>
            </a:r>
          </a:p>
        </p:txBody>
      </p:sp>
      <p:sp>
        <p:nvSpPr>
          <p:cNvPr id="71" name="Rectangle 70">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4" name="Picture 3" descr="A person and person taking a selfie&#10;&#10;Description automatically generated">
            <a:extLst>
              <a:ext uri="{FF2B5EF4-FFF2-40B4-BE49-F238E27FC236}">
                <a16:creationId xmlns:a16="http://schemas.microsoft.com/office/drawing/2014/main" id="{667BA774-0B09-0D61-E50F-C772679353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0" y="10"/>
            <a:ext cx="3681047" cy="6857990"/>
          </a:xfrm>
          <a:prstGeom prst="rect">
            <a:avLst/>
          </a:prstGeom>
        </p:spPr>
      </p:pic>
      <p:pic>
        <p:nvPicPr>
          <p:cNvPr id="6" name="Picture 5" descr="A dirt field with trees and mountains in the background&#10;&#10;Description automatically generated">
            <a:extLst>
              <a:ext uri="{FF2B5EF4-FFF2-40B4-BE49-F238E27FC236}">
                <a16:creationId xmlns:a16="http://schemas.microsoft.com/office/drawing/2014/main" id="{5EF24B39-A6C7-4DEC-80D6-CCFA271224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8609" y="74623"/>
            <a:ext cx="4789200" cy="3591900"/>
          </a:xfrm>
          <a:prstGeom prst="rect">
            <a:avLst/>
          </a:prstGeom>
        </p:spPr>
      </p:pic>
      <p:sp>
        <p:nvSpPr>
          <p:cNvPr id="7" name="Title 1">
            <a:extLst>
              <a:ext uri="{FF2B5EF4-FFF2-40B4-BE49-F238E27FC236}">
                <a16:creationId xmlns:a16="http://schemas.microsoft.com/office/drawing/2014/main" id="{F0F83A49-5A2B-FF00-1A8F-55119A714345}"/>
              </a:ext>
            </a:extLst>
          </p:cNvPr>
          <p:cNvSpPr txBox="1">
            <a:spLocks/>
          </p:cNvSpPr>
          <p:nvPr/>
        </p:nvSpPr>
        <p:spPr>
          <a:xfrm>
            <a:off x="5390057" y="4283978"/>
            <a:ext cx="2271267" cy="858252"/>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i="1" dirty="0"/>
              <a:t>Eyes on the </a:t>
            </a:r>
          </a:p>
          <a:p>
            <a:r>
              <a:rPr lang="en-US" sz="2800" i="1" dirty="0"/>
              <a:t>church plot</a:t>
            </a:r>
          </a:p>
        </p:txBody>
      </p:sp>
      <p:pic>
        <p:nvPicPr>
          <p:cNvPr id="22" name="Picture 21" descr="A person sitting on a log&#10;&#10;Description automatically generated">
            <a:extLst>
              <a:ext uri="{FF2B5EF4-FFF2-40B4-BE49-F238E27FC236}">
                <a16:creationId xmlns:a16="http://schemas.microsoft.com/office/drawing/2014/main" id="{47401EDD-053B-F352-C616-323E3F5F0B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7809" y="49319"/>
            <a:ext cx="3177611" cy="4236815"/>
          </a:xfrm>
          <a:prstGeom prst="rect">
            <a:avLst/>
          </a:prstGeom>
        </p:spPr>
      </p:pic>
      <p:pic>
        <p:nvPicPr>
          <p:cNvPr id="38" name="Picture 37" descr="A group of men standing in the dirt&#10;&#10;Description automatically generated">
            <a:extLst>
              <a:ext uri="{FF2B5EF4-FFF2-40B4-BE49-F238E27FC236}">
                <a16:creationId xmlns:a16="http://schemas.microsoft.com/office/drawing/2014/main" id="{461E014C-9CBA-8394-DA91-37A9CE621A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2062" y="3474440"/>
            <a:ext cx="4336476" cy="3252357"/>
          </a:xfrm>
          <a:prstGeom prst="rect">
            <a:avLst/>
          </a:prstGeom>
        </p:spPr>
      </p:pic>
    </p:spTree>
    <p:extLst>
      <p:ext uri="{BB962C8B-B14F-4D97-AF65-F5344CB8AC3E}">
        <p14:creationId xmlns:p14="http://schemas.microsoft.com/office/powerpoint/2010/main" val="383756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rchplot_video">
            <a:hlinkClick r:id="" action="ppaction://media"/>
            <a:extLst>
              <a:ext uri="{FF2B5EF4-FFF2-40B4-BE49-F238E27FC236}">
                <a16:creationId xmlns:a16="http://schemas.microsoft.com/office/drawing/2014/main" id="{0B4359CF-8F47-7628-6A5B-BEECFDE28A5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43222" y="627803"/>
            <a:ext cx="9705555" cy="5602393"/>
          </a:xfrm>
          <a:prstGeom prst="rect">
            <a:avLst/>
          </a:prstGeom>
        </p:spPr>
      </p:pic>
    </p:spTree>
    <p:extLst>
      <p:ext uri="{BB962C8B-B14F-4D97-AF65-F5344CB8AC3E}">
        <p14:creationId xmlns:p14="http://schemas.microsoft.com/office/powerpoint/2010/main" val="20357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8"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0"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1"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2"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3"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4"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5"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6"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7"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8"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0" name="Group 29">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2"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3"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5"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7"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8"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9"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0"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1"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4" name="Rectangle 43">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48" name="Rectangle 47">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12195387" cy="68580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5D92E4-860A-BC42-0217-F171D88D18FA}"/>
              </a:ext>
            </a:extLst>
          </p:cNvPr>
          <p:cNvSpPr>
            <a:spLocks noGrp="1"/>
          </p:cNvSpPr>
          <p:nvPr>
            <p:ph type="title"/>
          </p:nvPr>
        </p:nvSpPr>
        <p:spPr>
          <a:xfrm>
            <a:off x="1386438" y="3675529"/>
            <a:ext cx="6251490" cy="1769030"/>
          </a:xfrm>
        </p:spPr>
        <p:txBody>
          <a:bodyPr vert="horz" lIns="91440" tIns="45720" rIns="91440" bIns="45720" rtlCol="0" anchor="b">
            <a:normAutofit/>
          </a:bodyPr>
          <a:lstStyle/>
          <a:p>
            <a:r>
              <a:rPr lang="en-US" sz="4000" dirty="0">
                <a:solidFill>
                  <a:srgbClr val="FEFFFF"/>
                </a:solidFill>
              </a:rPr>
              <a:t>Bududa church of Christ</a:t>
            </a:r>
          </a:p>
        </p:txBody>
      </p:sp>
      <p:pic>
        <p:nvPicPr>
          <p:cNvPr id="5" name="Picture 4" descr="A person taking a picture of a group of people&#10;&#10;Description automatically generated">
            <a:extLst>
              <a:ext uri="{FF2B5EF4-FFF2-40B4-BE49-F238E27FC236}">
                <a16:creationId xmlns:a16="http://schemas.microsoft.com/office/drawing/2014/main" id="{2FB9CA81-2E02-09AC-2B10-409BB3A205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4060419" cy="3415676"/>
          </a:xfrm>
          <a:prstGeom prst="rect">
            <a:avLst/>
          </a:prstGeom>
        </p:spPr>
      </p:pic>
      <p:pic>
        <p:nvPicPr>
          <p:cNvPr id="9" name="Picture 8" descr="A group of people in a muddy river&#10;&#10;Description automatically generated">
            <a:extLst>
              <a:ext uri="{FF2B5EF4-FFF2-40B4-BE49-F238E27FC236}">
                <a16:creationId xmlns:a16="http://schemas.microsoft.com/office/drawing/2014/main" id="{DB8959AB-EB52-02AB-9BD2-B8249F8B51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
          <a:stretch/>
        </p:blipFill>
        <p:spPr>
          <a:xfrm>
            <a:off x="8127829" y="10"/>
            <a:ext cx="4064170" cy="3415980"/>
          </a:xfrm>
          <a:prstGeom prst="rect">
            <a:avLst/>
          </a:prstGeom>
        </p:spPr>
      </p:pic>
      <p:sp>
        <p:nvSpPr>
          <p:cNvPr id="50" name="Freeform: Shape 49">
            <a:extLst>
              <a:ext uri="{FF2B5EF4-FFF2-40B4-BE49-F238E27FC236}">
                <a16:creationId xmlns:a16="http://schemas.microsoft.com/office/drawing/2014/main" id="{ACE683F7-3C14-437D-B517-5C204FAB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40738"/>
            <a:ext cx="1230970" cy="778589"/>
          </a:xfrm>
          <a:custGeom>
            <a:avLst/>
            <a:gdLst>
              <a:gd name="connsiteX0" fmla="*/ 0 w 1230970"/>
              <a:gd name="connsiteY0" fmla="*/ 0 h 778589"/>
              <a:gd name="connsiteX1" fmla="*/ 56510 w 1230970"/>
              <a:gd name="connsiteY1" fmla="*/ 0 h 778589"/>
              <a:gd name="connsiteX2" fmla="*/ 834671 w 1230970"/>
              <a:gd name="connsiteY2" fmla="*/ 0 h 778589"/>
              <a:gd name="connsiteX3" fmla="*/ 862811 w 1230970"/>
              <a:gd name="connsiteY3" fmla="*/ 9381 h 778589"/>
              <a:gd name="connsiteX4" fmla="*/ 867501 w 1230970"/>
              <a:gd name="connsiteY4" fmla="*/ 14071 h 778589"/>
              <a:gd name="connsiteX5" fmla="*/ 1223935 w 1230970"/>
              <a:gd name="connsiteY5" fmla="*/ 365843 h 778589"/>
              <a:gd name="connsiteX6" fmla="*/ 1223935 w 1230970"/>
              <a:gd name="connsiteY6" fmla="*/ 408056 h 778589"/>
              <a:gd name="connsiteX7" fmla="*/ 867501 w 1230970"/>
              <a:gd name="connsiteY7" fmla="*/ 764518 h 778589"/>
              <a:gd name="connsiteX8" fmla="*/ 862811 w 1230970"/>
              <a:gd name="connsiteY8" fmla="*/ 769209 h 778589"/>
              <a:gd name="connsiteX9" fmla="*/ 834671 w 1230970"/>
              <a:gd name="connsiteY9" fmla="*/ 778589 h 778589"/>
              <a:gd name="connsiteX10" fmla="*/ 0 w 1230970"/>
              <a:gd name="connsiteY10" fmla="*/ 778589 h 77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970" h="778589">
                <a:moveTo>
                  <a:pt x="0" y="0"/>
                </a:moveTo>
                <a:lnTo>
                  <a:pt x="56510" y="0"/>
                </a:lnTo>
                <a:cubicBezTo>
                  <a:pt x="245793" y="0"/>
                  <a:pt x="498169" y="0"/>
                  <a:pt x="834671" y="0"/>
                </a:cubicBezTo>
                <a:cubicBezTo>
                  <a:pt x="848741" y="0"/>
                  <a:pt x="858121" y="4691"/>
                  <a:pt x="862811" y="9381"/>
                </a:cubicBezTo>
                <a:cubicBezTo>
                  <a:pt x="862811" y="9381"/>
                  <a:pt x="867501" y="9381"/>
                  <a:pt x="867501" y="14071"/>
                </a:cubicBezTo>
                <a:cubicBezTo>
                  <a:pt x="867501" y="14071"/>
                  <a:pt x="867501" y="14071"/>
                  <a:pt x="1223935" y="365843"/>
                </a:cubicBezTo>
                <a:cubicBezTo>
                  <a:pt x="1233315" y="379914"/>
                  <a:pt x="1233315" y="398675"/>
                  <a:pt x="1223935" y="408056"/>
                </a:cubicBezTo>
                <a:cubicBezTo>
                  <a:pt x="1223935" y="408056"/>
                  <a:pt x="1223935" y="408056"/>
                  <a:pt x="867501" y="764518"/>
                </a:cubicBezTo>
                <a:cubicBezTo>
                  <a:pt x="867501" y="764518"/>
                  <a:pt x="862811" y="764518"/>
                  <a:pt x="862811" y="769209"/>
                </a:cubicBezTo>
                <a:cubicBezTo>
                  <a:pt x="858121" y="773899"/>
                  <a:pt x="848741" y="778589"/>
                  <a:pt x="834671" y="778589"/>
                </a:cubicBezTo>
                <a:lnTo>
                  <a:pt x="0" y="778589"/>
                </a:lnTo>
                <a:close/>
              </a:path>
            </a:pathLst>
          </a:custGeom>
          <a:solidFill>
            <a:schemeClr val="accent1"/>
          </a:solidFill>
          <a:ln>
            <a:noFill/>
          </a:ln>
        </p:spPr>
        <p:txBody>
          <a:bodyPr/>
          <a:lstStyle/>
          <a:p>
            <a:endParaRPr lang="en-US"/>
          </a:p>
        </p:txBody>
      </p:sp>
      <p:pic>
        <p:nvPicPr>
          <p:cNvPr id="7" name="Picture 6" descr="A person standing in front of a blackboard&#10;&#10;Description automatically generated">
            <a:extLst>
              <a:ext uri="{FF2B5EF4-FFF2-40B4-BE49-F238E27FC236}">
                <a16:creationId xmlns:a16="http://schemas.microsoft.com/office/drawing/2014/main" id="{FB47E576-7BD2-89CB-EE4A-257720473F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34966" y="3429305"/>
            <a:ext cx="4054323" cy="3428695"/>
          </a:xfrm>
          <a:prstGeom prst="rect">
            <a:avLst/>
          </a:prstGeom>
        </p:spPr>
      </p:pic>
      <p:cxnSp>
        <p:nvCxnSpPr>
          <p:cNvPr id="52" name="Straight Connector 51">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12188952"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11" name="Picture 10" descr="A person and children in a forest&#10;&#10;Description automatically generated">
            <a:extLst>
              <a:ext uri="{FF2B5EF4-FFF2-40B4-BE49-F238E27FC236}">
                <a16:creationId xmlns:a16="http://schemas.microsoft.com/office/drawing/2014/main" id="{5E864906-5131-73A7-C554-609A632B98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
          <a:stretch/>
        </p:blipFill>
        <p:spPr>
          <a:xfrm>
            <a:off x="4067033" y="10"/>
            <a:ext cx="4057932" cy="3415673"/>
          </a:xfrm>
          <a:prstGeom prst="rect">
            <a:avLst/>
          </a:prstGeom>
        </p:spPr>
      </p:pic>
      <p:cxnSp>
        <p:nvCxnSpPr>
          <p:cNvPr id="54" name="Straight Connector 53">
            <a:extLst>
              <a:ext uri="{FF2B5EF4-FFF2-40B4-BE49-F238E27FC236}">
                <a16:creationId xmlns:a16="http://schemas.microsoft.com/office/drawing/2014/main" id="{2CCE3297-88A0-4543-ADF6-B4F01BDBF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9752" y="0"/>
            <a:ext cx="0" cy="3419856"/>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0139"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017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1"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2"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3"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4"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5"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6"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7"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8"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9"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0"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1"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3" name="Group 32">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5"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6"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7"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8"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9"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40"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1"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2"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3"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4"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5"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7" name="Rectangle 46">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51" name="Rectangle 50">
            <a:extLst>
              <a:ext uri="{FF2B5EF4-FFF2-40B4-BE49-F238E27FC236}">
                <a16:creationId xmlns:a16="http://schemas.microsoft.com/office/drawing/2014/main" id="{92BEC863-1172-4B3D-9722-ABDAA0C92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52">
            <a:extLst>
              <a:ext uri="{FF2B5EF4-FFF2-40B4-BE49-F238E27FC236}">
                <a16:creationId xmlns:a16="http://schemas.microsoft.com/office/drawing/2014/main" id="{4DF80A8C-710D-4AAA-BD41-708496E8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E043DDBB-19F6-C399-01EE-BDBE2C237B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570" y="3429305"/>
            <a:ext cx="3768513" cy="3428695"/>
          </a:xfrm>
          <a:prstGeom prst="rect">
            <a:avLst/>
          </a:prstGeom>
        </p:spPr>
      </p:pic>
      <p:pic>
        <p:nvPicPr>
          <p:cNvPr id="12" name="Picture 11">
            <a:extLst>
              <a:ext uri="{FF2B5EF4-FFF2-40B4-BE49-F238E27FC236}">
                <a16:creationId xmlns:a16="http://schemas.microsoft.com/office/drawing/2014/main" id="{80A65E00-1434-8DAD-AAFA-1F4DCE85DF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3763941" y="3424925"/>
            <a:ext cx="3788327" cy="3433075"/>
          </a:xfrm>
          <a:prstGeom prst="rect">
            <a:avLst/>
          </a:prstGeom>
        </p:spPr>
      </p:pic>
      <p:sp>
        <p:nvSpPr>
          <p:cNvPr id="55" name="Rectangle 54">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2267" y="0"/>
            <a:ext cx="4639734"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C9F9B4E-291F-8FF2-CCD7-733972A7E4F6}"/>
              </a:ext>
            </a:extLst>
          </p:cNvPr>
          <p:cNvSpPr txBox="1">
            <a:spLocks/>
          </p:cNvSpPr>
          <p:nvPr/>
        </p:nvSpPr>
        <p:spPr>
          <a:xfrm>
            <a:off x="7872851" y="1795849"/>
            <a:ext cx="3778870" cy="311481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000">
                <a:solidFill>
                  <a:srgbClr val="FEFFFF"/>
                </a:solidFill>
              </a:rPr>
              <a:t>Let the Bible Speak Radio Ministry</a:t>
            </a:r>
          </a:p>
        </p:txBody>
      </p:sp>
      <p:sp>
        <p:nvSpPr>
          <p:cNvPr id="57" name="Freeform 5">
            <a:extLst>
              <a:ext uri="{FF2B5EF4-FFF2-40B4-BE49-F238E27FC236}">
                <a16:creationId xmlns:a16="http://schemas.microsoft.com/office/drawing/2014/main" id="{84907570-11AD-497C-8683-DBD0D5855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787978"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descr="A person sitting in a red chair with a microphone in front of him&#10;&#10;Description automatically generated">
            <a:extLst>
              <a:ext uri="{FF2B5EF4-FFF2-40B4-BE49-F238E27FC236}">
                <a16:creationId xmlns:a16="http://schemas.microsoft.com/office/drawing/2014/main" id="{F233D69F-4E9C-6978-34E1-4F7529C79E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8" y="3"/>
            <a:ext cx="3753273" cy="3428997"/>
          </a:xfrm>
          <a:prstGeom prst="rect">
            <a:avLst/>
          </a:prstGeom>
        </p:spPr>
      </p:pic>
      <p:cxnSp>
        <p:nvCxnSpPr>
          <p:cNvPr id="59" name="Straight Connector 58">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71562"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A group of people sitting at a table&#10;&#10;Description automatically generated">
            <a:extLst>
              <a:ext uri="{FF2B5EF4-FFF2-40B4-BE49-F238E27FC236}">
                <a16:creationId xmlns:a16="http://schemas.microsoft.com/office/drawing/2014/main" id="{45D7FB6A-3EC3-8EFC-13F6-55266F56F0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94655" y="9242"/>
            <a:ext cx="3757610" cy="3406441"/>
          </a:xfrm>
          <a:prstGeom prst="rect">
            <a:avLst/>
          </a:prstGeom>
        </p:spPr>
      </p:pic>
      <p:cxnSp>
        <p:nvCxnSpPr>
          <p:cNvPr id="61" name="Straight Connector 60">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85" y="3429000"/>
            <a:ext cx="7555650"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0BEB22-8289-D424-ECDF-2AD22F0CD175}"/>
              </a:ext>
            </a:extLst>
          </p:cNvPr>
          <p:cNvSpPr txBox="1"/>
          <p:nvPr/>
        </p:nvSpPr>
        <p:spPr>
          <a:xfrm>
            <a:off x="7872848" y="1058877"/>
            <a:ext cx="4041784" cy="323165"/>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https://www.facebook.com/wabomba.george.9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2586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9"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0"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1"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02"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03"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04"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05"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06"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07"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08"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09"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10"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12" name="Group 111">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3"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14"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15"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16"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17"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18"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19"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20"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21"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22"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23"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24"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26" name="Rectangle 125">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30" name="Rectangle 129">
            <a:extLst>
              <a:ext uri="{FF2B5EF4-FFF2-40B4-BE49-F238E27FC236}">
                <a16:creationId xmlns:a16="http://schemas.microsoft.com/office/drawing/2014/main" id="{92BEC863-1172-4B3D-9722-ABDAA0C92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32" name="Rectangle 131">
            <a:extLst>
              <a:ext uri="{FF2B5EF4-FFF2-40B4-BE49-F238E27FC236}">
                <a16:creationId xmlns:a16="http://schemas.microsoft.com/office/drawing/2014/main" id="{4DF80A8C-710D-4AAA-BD41-708496E8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Picture 10" descr="A person holding a plaque&#10;&#10;Description automatically generated">
            <a:extLst>
              <a:ext uri="{FF2B5EF4-FFF2-40B4-BE49-F238E27FC236}">
                <a16:creationId xmlns:a16="http://schemas.microsoft.com/office/drawing/2014/main" id="{59C1D67E-588B-1E69-0708-E73BDF6C5B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3938" y="3460280"/>
            <a:ext cx="3768513" cy="3428695"/>
          </a:xfrm>
          <a:prstGeom prst="rect">
            <a:avLst/>
          </a:prstGeom>
        </p:spPr>
      </p:pic>
      <p:pic>
        <p:nvPicPr>
          <p:cNvPr id="9" name="Picture 8" descr="A person in a red shirt wrestling another person in a muddy river&#10;&#10;Description automatically generated">
            <a:extLst>
              <a:ext uri="{FF2B5EF4-FFF2-40B4-BE49-F238E27FC236}">
                <a16:creationId xmlns:a16="http://schemas.microsoft.com/office/drawing/2014/main" id="{D6F9A5B4-DAB8-2640-581D-066A7FC81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97" y="3467231"/>
            <a:ext cx="3788327" cy="3433075"/>
          </a:xfrm>
          <a:prstGeom prst="rect">
            <a:avLst/>
          </a:prstGeom>
        </p:spPr>
      </p:pic>
      <p:sp>
        <p:nvSpPr>
          <p:cNvPr id="134" name="Rectangle 133">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2267" y="0"/>
            <a:ext cx="4639734"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34D8A199-5D64-4514-96D9-57A3E65E254B}"/>
              </a:ext>
            </a:extLst>
          </p:cNvPr>
          <p:cNvSpPr txBox="1"/>
          <p:nvPr/>
        </p:nvSpPr>
        <p:spPr>
          <a:xfrm>
            <a:off x="7872851" y="1795849"/>
            <a:ext cx="3778870" cy="3114818"/>
          </a:xfrm>
          <a:prstGeom prst="rect">
            <a:avLst/>
          </a:prstGeom>
        </p:spPr>
        <p:txBody>
          <a:bodyPr vert="horz" lIns="91440" tIns="45720" rIns="91440" bIns="45720" rtlCol="0" anchor="b">
            <a:normAutofit/>
          </a:bodyPr>
          <a:lstStyle/>
          <a:p>
            <a:pPr>
              <a:spcBef>
                <a:spcPct val="0"/>
              </a:spcBef>
              <a:spcAft>
                <a:spcPts val="600"/>
              </a:spcAft>
            </a:pPr>
            <a:r>
              <a:rPr lang="en-US" sz="4000">
                <a:solidFill>
                  <a:srgbClr val="FEFFFF"/>
                </a:solidFill>
                <a:latin typeface="+mj-lt"/>
                <a:ea typeface="+mj-ea"/>
                <a:cs typeface="+mj-cs"/>
              </a:rPr>
              <a:t>Back to the Bible Studies</a:t>
            </a:r>
          </a:p>
        </p:txBody>
      </p:sp>
      <p:sp>
        <p:nvSpPr>
          <p:cNvPr id="136" name="Freeform 5">
            <a:extLst>
              <a:ext uri="{FF2B5EF4-FFF2-40B4-BE49-F238E27FC236}">
                <a16:creationId xmlns:a16="http://schemas.microsoft.com/office/drawing/2014/main" id="{84907570-11AD-497C-8683-DBD0D5855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787978"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8B334D38-36B4-83AC-9E4B-72C56763EE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63940" y="81350"/>
            <a:ext cx="3753273" cy="3428997"/>
          </a:xfrm>
          <a:prstGeom prst="rect">
            <a:avLst/>
          </a:prstGeom>
        </p:spPr>
      </p:pic>
      <p:cxnSp>
        <p:nvCxnSpPr>
          <p:cNvPr id="138" name="Straight Connector 137">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71562"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8DA13E-5453-E0EB-6F41-368DEAEF9EF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28" y="31281"/>
            <a:ext cx="3757610" cy="3406441"/>
          </a:xfrm>
          <a:prstGeom prst="rect">
            <a:avLst/>
          </a:prstGeom>
        </p:spPr>
      </p:pic>
      <p:cxnSp>
        <p:nvCxnSpPr>
          <p:cNvPr id="140" name="Straight Connector 139">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85" y="3429000"/>
            <a:ext cx="7555650"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E8A62A-D247-C72C-3526-64450CADDB5F}"/>
              </a:ext>
            </a:extLst>
          </p:cNvPr>
          <p:cNvSpPr txBox="1"/>
          <p:nvPr/>
        </p:nvSpPr>
        <p:spPr>
          <a:xfrm>
            <a:off x="8464671" y="476187"/>
            <a:ext cx="3138657"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BTTB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B4A18"/>
              </a:solidFill>
              <a:latin typeface="Calibri" panose="020F0502020204030204"/>
              <a:hlinkClick r:id="rId7">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B4A18"/>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Back to the Bible | WVBS Online Video</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Personal Evangelism Seminars | House to House Heart to Heart</a:t>
            </a: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914400">
              <a:defRPr/>
            </a:pPr>
            <a:r>
              <a:rPr lang="en-US" sz="1600" dirty="0">
                <a:hlinkClick r:id="rId9"/>
              </a:rPr>
              <a:t>Back to the Bible (BTTB) | Glad Tidings Publishing</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862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7"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8"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0"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1"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2"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3"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4"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5"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6"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7"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9" name="Group 28">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1"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2"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3"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5"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7"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8"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9"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0"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1"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3" name="Rectangle 42">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7" name="Rectangle 46">
            <a:extLst>
              <a:ext uri="{FF2B5EF4-FFF2-40B4-BE49-F238E27FC236}">
                <a16:creationId xmlns:a16="http://schemas.microsoft.com/office/drawing/2014/main" id="{92BEC863-1172-4B3D-9722-ABDAA0C92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49" name="Rectangle 48">
            <a:extLst>
              <a:ext uri="{FF2B5EF4-FFF2-40B4-BE49-F238E27FC236}">
                <a16:creationId xmlns:a16="http://schemas.microsoft.com/office/drawing/2014/main" id="{4DF80A8C-710D-4AAA-BD41-708496E8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descr="A person shaking hands with another person&#10;&#10;Description automatically generated">
            <a:extLst>
              <a:ext uri="{FF2B5EF4-FFF2-40B4-BE49-F238E27FC236}">
                <a16:creationId xmlns:a16="http://schemas.microsoft.com/office/drawing/2014/main" id="{AD34BB00-EE47-E8AC-BE13-8E44AA209C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4570" y="3429305"/>
            <a:ext cx="3768513" cy="3428695"/>
          </a:xfrm>
          <a:prstGeom prst="rect">
            <a:avLst/>
          </a:prstGeom>
        </p:spPr>
      </p:pic>
      <p:pic>
        <p:nvPicPr>
          <p:cNvPr id="8" name="Picture 7" descr="A couple of men in a river&#10;&#10;Description automatically generated">
            <a:extLst>
              <a:ext uri="{FF2B5EF4-FFF2-40B4-BE49-F238E27FC236}">
                <a16:creationId xmlns:a16="http://schemas.microsoft.com/office/drawing/2014/main" id="{173E7C84-E510-5230-BA9A-CBC993F50A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63941" y="3424925"/>
            <a:ext cx="3788327" cy="3433075"/>
          </a:xfrm>
          <a:prstGeom prst="rect">
            <a:avLst/>
          </a:prstGeom>
        </p:spPr>
      </p:pic>
      <p:sp>
        <p:nvSpPr>
          <p:cNvPr id="51" name="Rectangle 50">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2267" y="0"/>
            <a:ext cx="4639734"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491C72B6-562C-52E0-CE9B-85661DCDA24D}"/>
              </a:ext>
            </a:extLst>
          </p:cNvPr>
          <p:cNvSpPr txBox="1"/>
          <p:nvPr/>
        </p:nvSpPr>
        <p:spPr>
          <a:xfrm>
            <a:off x="7872851" y="1795849"/>
            <a:ext cx="3778870" cy="3114818"/>
          </a:xfrm>
          <a:prstGeom prst="rect">
            <a:avLst/>
          </a:prstGeom>
        </p:spPr>
        <p:txBody>
          <a:bodyPr vert="horz" lIns="91440" tIns="45720" rIns="91440" bIns="45720" rtlCol="0" anchor="b">
            <a:normAutofit/>
          </a:bodyPr>
          <a:lstStyle/>
          <a:p>
            <a:pPr>
              <a:spcBef>
                <a:spcPct val="0"/>
              </a:spcBef>
              <a:spcAft>
                <a:spcPts val="600"/>
              </a:spcAft>
            </a:pPr>
            <a:r>
              <a:rPr lang="en-US" sz="4000">
                <a:solidFill>
                  <a:srgbClr val="FEFFFF"/>
                </a:solidFill>
                <a:latin typeface="+mj-lt"/>
                <a:ea typeface="+mj-ea"/>
                <a:cs typeface="+mj-cs"/>
              </a:rPr>
              <a:t>BTTB: Moses</a:t>
            </a:r>
          </a:p>
        </p:txBody>
      </p:sp>
      <p:sp>
        <p:nvSpPr>
          <p:cNvPr id="53" name="Freeform 5">
            <a:extLst>
              <a:ext uri="{FF2B5EF4-FFF2-40B4-BE49-F238E27FC236}">
                <a16:creationId xmlns:a16="http://schemas.microsoft.com/office/drawing/2014/main" id="{84907570-11AD-497C-8683-DBD0D5855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787978"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A group of people in a river&#10;&#10;Description automatically generated">
            <a:extLst>
              <a:ext uri="{FF2B5EF4-FFF2-40B4-BE49-F238E27FC236}">
                <a16:creationId xmlns:a16="http://schemas.microsoft.com/office/drawing/2014/main" id="{662C4287-0DCB-D4A7-F43C-E8E783ED55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8" y="3"/>
            <a:ext cx="3753273" cy="3428997"/>
          </a:xfrm>
          <a:prstGeom prst="rect">
            <a:avLst/>
          </a:prstGeom>
        </p:spPr>
      </p:pic>
      <p:cxnSp>
        <p:nvCxnSpPr>
          <p:cNvPr id="55" name="Straight Connector 54">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71562"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descr="A person sitting at a table with a book and keys&#10;&#10;Description automatically generated">
            <a:extLst>
              <a:ext uri="{FF2B5EF4-FFF2-40B4-BE49-F238E27FC236}">
                <a16:creationId xmlns:a16="http://schemas.microsoft.com/office/drawing/2014/main" id="{31ABFE6E-A65D-D512-1C51-E889625E726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94655" y="9242"/>
            <a:ext cx="3757610" cy="3406441"/>
          </a:xfrm>
          <a:prstGeom prst="rect">
            <a:avLst/>
          </a:prstGeom>
        </p:spPr>
      </p:pic>
      <p:cxnSp>
        <p:nvCxnSpPr>
          <p:cNvPr id="57" name="Straight Connector 56">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85" y="3429000"/>
            <a:ext cx="7555650"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210EC3-425E-5BDF-B695-6285EA649CBE}"/>
              </a:ext>
            </a:extLst>
          </p:cNvPr>
          <p:cNvSpPr txBox="1"/>
          <p:nvPr/>
        </p:nvSpPr>
        <p:spPr>
          <a:xfrm>
            <a:off x="8087915" y="762177"/>
            <a:ext cx="3778869" cy="1938992"/>
          </a:xfrm>
          <a:prstGeom prst="rect">
            <a:avLst/>
          </a:prstGeom>
          <a:noFill/>
        </p:spPr>
        <p:txBody>
          <a:bodyPr wrap="square" rtlCol="0">
            <a:spAutoFit/>
          </a:bodyPr>
          <a:lstStyle/>
          <a:p>
            <a:r>
              <a:rPr lang="en-US" sz="2400" dirty="0"/>
              <a:t>2 Cor 5:17</a:t>
            </a:r>
            <a:r>
              <a:rPr lang="en-US" sz="2400" i="1" dirty="0">
                <a:latin typeface="Amasis MT Pro" panose="020F0502020204030204" pitchFamily="18" charset="0"/>
              </a:rPr>
              <a:t>:  Therefore, if anyone is in Christ, he is a new creation; old things have passed away; behold, all things have become new. </a:t>
            </a:r>
          </a:p>
        </p:txBody>
      </p:sp>
    </p:spTree>
    <p:extLst>
      <p:ext uri="{BB962C8B-B14F-4D97-AF65-F5344CB8AC3E}">
        <p14:creationId xmlns:p14="http://schemas.microsoft.com/office/powerpoint/2010/main" val="15770627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alking in water&#10;&#10;Description automatically generated">
            <a:extLst>
              <a:ext uri="{FF2B5EF4-FFF2-40B4-BE49-F238E27FC236}">
                <a16:creationId xmlns:a16="http://schemas.microsoft.com/office/drawing/2014/main" id="{A70DFD8D-4E4E-230F-E668-69E4FB5BFA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638177"/>
            <a:ext cx="3017500" cy="5581644"/>
          </a:xfrm>
          <a:prstGeom prst="rect">
            <a:avLst/>
          </a:prstGeom>
        </p:spPr>
      </p:pic>
      <p:pic>
        <p:nvPicPr>
          <p:cNvPr id="7" name="Picture 6" descr="A group of people walking through a forest&#10;&#10;Description automatically generated">
            <a:extLst>
              <a:ext uri="{FF2B5EF4-FFF2-40B4-BE49-F238E27FC236}">
                <a16:creationId xmlns:a16="http://schemas.microsoft.com/office/drawing/2014/main" id="{647ED464-4452-FDDA-CA67-88D37BF93C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3171272" y="638179"/>
            <a:ext cx="5849456" cy="5581644"/>
          </a:xfrm>
          <a:prstGeom prst="rect">
            <a:avLst/>
          </a:prstGeom>
        </p:spPr>
      </p:pic>
      <p:pic>
        <p:nvPicPr>
          <p:cNvPr id="5" name="Picture 4" descr="A group of people standing on a dirt path&#10;&#10;Description automatically generated">
            <a:extLst>
              <a:ext uri="{FF2B5EF4-FFF2-40B4-BE49-F238E27FC236}">
                <a16:creationId xmlns:a16="http://schemas.microsoft.com/office/drawing/2014/main" id="{7B1A3F33-6EC4-541D-40FD-BD2002AE88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b="-1"/>
          <a:stretch/>
        </p:blipFill>
        <p:spPr>
          <a:xfrm>
            <a:off x="9174480" y="638178"/>
            <a:ext cx="3017520" cy="5581644"/>
          </a:xfrm>
          <a:prstGeom prst="rect">
            <a:avLst/>
          </a:prstGeom>
        </p:spPr>
      </p:pic>
      <p:sp>
        <p:nvSpPr>
          <p:cNvPr id="14" name="Rectangle 13">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03990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2218</TotalTime>
  <Words>1970</Words>
  <Application>Microsoft Office PowerPoint</Application>
  <PresentationFormat>Widescreen</PresentationFormat>
  <Paragraphs>183</Paragraphs>
  <Slides>14</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Amasis MT Pro</vt:lpstr>
      <vt:lpstr>Arial</vt:lpstr>
      <vt:lpstr>Calibri</vt:lpstr>
      <vt:lpstr>Century Gothic</vt:lpstr>
      <vt:lpstr>Verdana</vt:lpstr>
      <vt:lpstr>Wingdings 3</vt:lpstr>
      <vt:lpstr>Wisp</vt:lpstr>
      <vt:lpstr>Cordon Uganda Mission Trip Report </vt:lpstr>
      <vt:lpstr>PowerPoint Presentation</vt:lpstr>
      <vt:lpstr>And we’re off!</vt:lpstr>
      <vt:lpstr>PowerPoint Presentation</vt:lpstr>
      <vt:lpstr>Bududa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thanks for your continued love and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Cordon</dc:creator>
  <cp:lastModifiedBy>Charles Cordon</cp:lastModifiedBy>
  <cp:revision>4</cp:revision>
  <dcterms:created xsi:type="dcterms:W3CDTF">2023-11-26T12:27:28Z</dcterms:created>
  <dcterms:modified xsi:type="dcterms:W3CDTF">2023-11-29T15:11:28Z</dcterms:modified>
</cp:coreProperties>
</file>